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omments/comment2.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3" r:id="rId5"/>
  </p:sldMasterIdLst>
  <p:notesMasterIdLst>
    <p:notesMasterId r:id="rId58"/>
  </p:notesMasterIdLst>
  <p:handoutMasterIdLst>
    <p:handoutMasterId r:id="rId59"/>
  </p:handoutMasterIdLst>
  <p:sldIdLst>
    <p:sldId id="257" r:id="rId6"/>
    <p:sldId id="380" r:id="rId7"/>
    <p:sldId id="256" r:id="rId8"/>
    <p:sldId id="369" r:id="rId9"/>
    <p:sldId id="259" r:id="rId10"/>
    <p:sldId id="375" r:id="rId11"/>
    <p:sldId id="262" r:id="rId12"/>
    <p:sldId id="354" r:id="rId13"/>
    <p:sldId id="368" r:id="rId14"/>
    <p:sldId id="312" r:id="rId15"/>
    <p:sldId id="339" r:id="rId16"/>
    <p:sldId id="263" r:id="rId17"/>
    <p:sldId id="335" r:id="rId18"/>
    <p:sldId id="284" r:id="rId19"/>
    <p:sldId id="289" r:id="rId20"/>
    <p:sldId id="290" r:id="rId21"/>
    <p:sldId id="333" r:id="rId22"/>
    <p:sldId id="301" r:id="rId23"/>
    <p:sldId id="385" r:id="rId24"/>
    <p:sldId id="370" r:id="rId25"/>
    <p:sldId id="328" r:id="rId26"/>
    <p:sldId id="336" r:id="rId27"/>
    <p:sldId id="345" r:id="rId28"/>
    <p:sldId id="371" r:id="rId29"/>
    <p:sldId id="305" r:id="rId30"/>
    <p:sldId id="337" r:id="rId31"/>
    <p:sldId id="338" r:id="rId32"/>
    <p:sldId id="343" r:id="rId33"/>
    <p:sldId id="349" r:id="rId34"/>
    <p:sldId id="346" r:id="rId35"/>
    <p:sldId id="347" r:id="rId36"/>
    <p:sldId id="344" r:id="rId37"/>
    <p:sldId id="340" r:id="rId38"/>
    <p:sldId id="352" r:id="rId39"/>
    <p:sldId id="353" r:id="rId40"/>
    <p:sldId id="334" r:id="rId41"/>
    <p:sldId id="356" r:id="rId42"/>
    <p:sldId id="357" r:id="rId43"/>
    <p:sldId id="359" r:id="rId44"/>
    <p:sldId id="361" r:id="rId45"/>
    <p:sldId id="355" r:id="rId46"/>
    <p:sldId id="363" r:id="rId47"/>
    <p:sldId id="362" r:id="rId48"/>
    <p:sldId id="364" r:id="rId49"/>
    <p:sldId id="366" r:id="rId50"/>
    <p:sldId id="386" r:id="rId51"/>
    <p:sldId id="387" r:id="rId52"/>
    <p:sldId id="379" r:id="rId53"/>
    <p:sldId id="383" r:id="rId54"/>
    <p:sldId id="384" r:id="rId55"/>
    <p:sldId id="382" r:id="rId56"/>
    <p:sldId id="376" r:id="rId57"/>
  </p:sldIdLst>
  <p:sldSz cx="9144000" cy="6858000" type="screen4x3"/>
  <p:notesSz cx="6858000" cy="9144000"/>
  <p:defaultTextStyle>
    <a:defPPr>
      <a:defRPr lang="de-DE"/>
    </a:defPPr>
    <a:lvl1pPr algn="l" defTabSz="457200" rtl="0" fontAlgn="base">
      <a:spcBef>
        <a:spcPct val="0"/>
      </a:spcBef>
      <a:spcAft>
        <a:spcPct val="0"/>
      </a:spcAft>
      <a:defRPr kern="1200">
        <a:solidFill>
          <a:schemeClr val="tx1"/>
        </a:solidFill>
        <a:latin typeface="Calibri" pitchFamily="34" charset="0"/>
        <a:ea typeface="MS PGothic" pitchFamily="34" charset="-128"/>
        <a:cs typeface="+mn-cs"/>
      </a:defRPr>
    </a:lvl1pPr>
    <a:lvl2pPr marL="4572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2pPr>
    <a:lvl3pPr marL="9144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3pPr>
    <a:lvl4pPr marL="13716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4pPr>
    <a:lvl5pPr marL="1828800" algn="l" defTabSz="457200" rtl="0" fontAlgn="base">
      <a:spcBef>
        <a:spcPct val="0"/>
      </a:spcBef>
      <a:spcAft>
        <a:spcPct val="0"/>
      </a:spcAft>
      <a:defRPr kern="1200">
        <a:solidFill>
          <a:schemeClr val="tx1"/>
        </a:solidFill>
        <a:latin typeface="Calibri" pitchFamily="34" charset="0"/>
        <a:ea typeface="MS PGothic" pitchFamily="34" charset="-128"/>
        <a:cs typeface="+mn-cs"/>
      </a:defRPr>
    </a:lvl5pPr>
    <a:lvl6pPr marL="2286000" algn="l" defTabSz="914400" rtl="0" eaLnBrk="1" latinLnBrk="0" hangingPunct="1">
      <a:defRPr kern="1200">
        <a:solidFill>
          <a:schemeClr val="tx1"/>
        </a:solidFill>
        <a:latin typeface="Calibri" pitchFamily="34" charset="0"/>
        <a:ea typeface="MS PGothic" pitchFamily="34" charset="-128"/>
        <a:cs typeface="+mn-cs"/>
      </a:defRPr>
    </a:lvl6pPr>
    <a:lvl7pPr marL="2743200" algn="l" defTabSz="914400" rtl="0" eaLnBrk="1" latinLnBrk="0" hangingPunct="1">
      <a:defRPr kern="1200">
        <a:solidFill>
          <a:schemeClr val="tx1"/>
        </a:solidFill>
        <a:latin typeface="Calibri" pitchFamily="34" charset="0"/>
        <a:ea typeface="MS PGothic" pitchFamily="34" charset="-128"/>
        <a:cs typeface="+mn-cs"/>
      </a:defRPr>
    </a:lvl7pPr>
    <a:lvl8pPr marL="3200400" algn="l" defTabSz="914400" rtl="0" eaLnBrk="1" latinLnBrk="0" hangingPunct="1">
      <a:defRPr kern="1200">
        <a:solidFill>
          <a:schemeClr val="tx1"/>
        </a:solidFill>
        <a:latin typeface="Calibri" pitchFamily="34" charset="0"/>
        <a:ea typeface="MS PGothic" pitchFamily="34" charset="-128"/>
        <a:cs typeface="+mn-cs"/>
      </a:defRPr>
    </a:lvl8pPr>
    <a:lvl9pPr marL="3657600" algn="l" defTabSz="914400" rtl="0" eaLnBrk="1" latinLnBrk="0" hangingPunct="1">
      <a:defRPr kern="1200">
        <a:solidFill>
          <a:schemeClr val="tx1"/>
        </a:solidFill>
        <a:latin typeface="Calibri" pitchFamily="34" charset="0"/>
        <a:ea typeface="MS PGothic" pitchFamily="34" charset="-128"/>
        <a:cs typeface="+mn-cs"/>
      </a:defRPr>
    </a:lvl9pPr>
  </p:defaultTextStyle>
  <p:extLst>
    <p:ext uri="{EFAFB233-063F-42B5-8137-9DF3F51BA10A}">
      <p15:sldGuideLst xmlns:p15="http://schemas.microsoft.com/office/powerpoint/2012/main">
        <p15:guide id="1" orient="horz" pos="1470">
          <p15:clr>
            <a:srgbClr val="A4A3A4"/>
          </p15:clr>
        </p15:guide>
        <p15:guide id="2" orient="horz" pos="4055">
          <p15:clr>
            <a:srgbClr val="A4A3A4"/>
          </p15:clr>
        </p15:guide>
        <p15:guide id="3" orient="horz" pos="698">
          <p15:clr>
            <a:srgbClr val="A4A3A4"/>
          </p15:clr>
        </p15:guide>
        <p15:guide id="4" pos="1111">
          <p15:clr>
            <a:srgbClr val="A4A3A4"/>
          </p15:clr>
        </p15:guide>
        <p15:guide id="5" pos="5485">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petz, Tina" initials="AT" lastIdx="1" clrIdx="0">
    <p:extLst>
      <p:ext uri="{19B8F6BF-5375-455C-9EA6-DF929625EA0E}">
        <p15:presenceInfo xmlns:p15="http://schemas.microsoft.com/office/powerpoint/2012/main" userId="Apetz, Tina" providerId="None"/>
      </p:ext>
    </p:extLst>
  </p:cmAuthor>
  <p:cmAuthor id="2" name="Bauer, Andrea" initials="BA" lastIdx="4" clrIdx="1">
    <p:extLst>
      <p:ext uri="{19B8F6BF-5375-455C-9EA6-DF929625EA0E}">
        <p15:presenceInfo xmlns:p15="http://schemas.microsoft.com/office/powerpoint/2012/main" userId="Bauer, Andre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B3540"/>
    <a:srgbClr val="FFCC99"/>
    <a:srgbClr val="FFFFCC"/>
    <a:srgbClr val="33CC33"/>
    <a:srgbClr val="CCFF99"/>
    <a:srgbClr val="CCFFCC"/>
    <a:srgbClr val="CCECFF"/>
    <a:srgbClr val="9B0000"/>
    <a:srgbClr val="F0D2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98" autoAdjust="0"/>
    <p:restoredTop sz="94660"/>
  </p:normalViewPr>
  <p:slideViewPr>
    <p:cSldViewPr snapToGrid="0" snapToObjects="1" showGuides="1">
      <p:cViewPr varScale="1">
        <p:scale>
          <a:sx n="86" d="100"/>
          <a:sy n="86" d="100"/>
        </p:scale>
        <p:origin x="978" y="90"/>
      </p:cViewPr>
      <p:guideLst>
        <p:guide orient="horz" pos="1470"/>
        <p:guide orient="horz" pos="4055"/>
        <p:guide orient="horz" pos="698"/>
        <p:guide pos="1111"/>
        <p:guide pos="5485"/>
      </p:guideLst>
    </p:cSldViewPr>
  </p:slideViewPr>
  <p:notesTextViewPr>
    <p:cViewPr>
      <p:scale>
        <a:sx n="100" d="100"/>
        <a:sy n="100" d="100"/>
      </p:scale>
      <p:origin x="0" y="0"/>
    </p:cViewPr>
  </p:notesTextViewPr>
  <p:sorterViewPr>
    <p:cViewPr>
      <p:scale>
        <a:sx n="124" d="100"/>
        <a:sy n="124" d="100"/>
      </p:scale>
      <p:origin x="0" y="-1566"/>
    </p:cViewPr>
  </p:sorterViewPr>
  <p:notesViewPr>
    <p:cSldViewPr snapToGrid="0" snapToObjects="1">
      <p:cViewPr varScale="1">
        <p:scale>
          <a:sx n="85" d="100"/>
          <a:sy n="85" d="100"/>
        </p:scale>
        <p:origin x="3804"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3-08-01T10:48:33.745" idx="4">
    <p:pos x="2360" y="625"/>
    <p:text>auch für die anderen Arbeitsbereiche ???</p:text>
    <p:extLst>
      <p:ext uri="{C676402C-5697-4E1C-873F-D02D1690AC5C}">
        <p15:threadingInfo xmlns:p15="http://schemas.microsoft.com/office/powerpoint/2012/main" timeZoneBias="-12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2" dt="2023-07-25T17:58:11.192" idx="1">
    <p:pos x="5303" y="1342"/>
    <p:text>hier geht es weiter</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DBBA6DB1-2246-4790-A489-C335BE40F6CC}" type="datetimeFigureOut">
              <a:rPr lang="de-DE"/>
              <a:pPr/>
              <a:t>20.09.2023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F7DB188F-83EE-47BF-8451-1C6FD4DE2D63}" type="slidenum">
              <a:rPr lang="de-DE"/>
              <a:pPr/>
              <a:t>‹Nr.›</a:t>
            </a:fld>
            <a:endParaRPr lang="de-DE"/>
          </a:p>
        </p:txBody>
      </p:sp>
    </p:spTree>
    <p:extLst>
      <p:ext uri="{BB962C8B-B14F-4D97-AF65-F5344CB8AC3E}">
        <p14:creationId xmlns:p14="http://schemas.microsoft.com/office/powerpoint/2010/main" val="395239091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218789C3-C493-4C86-8D2B-5DC6D1CA9108}" type="datetimeFigureOut">
              <a:rPr lang="de-DE"/>
              <a:pPr/>
              <a:t>20.09.2023</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de-DE" noProof="0" smtClean="0"/>
          </a:p>
        </p:txBody>
      </p:sp>
      <p:sp>
        <p:nvSpPr>
          <p:cNvPr id="5" name="Notizenplatzhalt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9F9BA347-6629-428F-A056-3968AF6CE8F1}" type="slidenum">
              <a:rPr lang="de-DE"/>
              <a:pPr/>
              <a:t>‹Nr.›</a:t>
            </a:fld>
            <a:endParaRPr lang="de-DE"/>
          </a:p>
        </p:txBody>
      </p:sp>
    </p:spTree>
    <p:extLst>
      <p:ext uri="{BB962C8B-B14F-4D97-AF65-F5344CB8AC3E}">
        <p14:creationId xmlns:p14="http://schemas.microsoft.com/office/powerpoint/2010/main" val="83326951"/>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F9BA347-6629-428F-A056-3968AF6CE8F1}" type="slidenum">
              <a:rPr lang="de-DE" smtClean="0"/>
              <a:pPr/>
              <a:t>8</a:t>
            </a:fld>
            <a:endParaRPr lang="de-DE"/>
          </a:p>
        </p:txBody>
      </p:sp>
    </p:spTree>
    <p:extLst>
      <p:ext uri="{BB962C8B-B14F-4D97-AF65-F5344CB8AC3E}">
        <p14:creationId xmlns:p14="http://schemas.microsoft.com/office/powerpoint/2010/main" val="1970905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F9BA347-6629-428F-A056-3968AF6CE8F1}" type="slidenum">
              <a:rPr lang="de-DE" smtClean="0"/>
              <a:pPr/>
              <a:t>9</a:t>
            </a:fld>
            <a:endParaRPr lang="de-DE"/>
          </a:p>
        </p:txBody>
      </p:sp>
    </p:spTree>
    <p:extLst>
      <p:ext uri="{BB962C8B-B14F-4D97-AF65-F5344CB8AC3E}">
        <p14:creationId xmlns:p14="http://schemas.microsoft.com/office/powerpoint/2010/main" val="18095536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Hier muss</a:t>
            </a:r>
            <a:r>
              <a:rPr lang="de-DE" baseline="0" dirty="0" smtClean="0"/>
              <a:t> noch der jeweilige Link zu den Handreichungen mit dem „Fragezeichen“-Symbol verknüpft werden.</a:t>
            </a:r>
            <a:endParaRPr lang="de-DE" dirty="0"/>
          </a:p>
        </p:txBody>
      </p:sp>
      <p:sp>
        <p:nvSpPr>
          <p:cNvPr id="4" name="Foliennummernplatzhalter 3"/>
          <p:cNvSpPr>
            <a:spLocks noGrp="1"/>
          </p:cNvSpPr>
          <p:nvPr>
            <p:ph type="sldNum" sz="quarter" idx="10"/>
          </p:nvPr>
        </p:nvSpPr>
        <p:spPr/>
        <p:txBody>
          <a:bodyPr/>
          <a:lstStyle/>
          <a:p>
            <a:fld id="{9F9BA347-6629-428F-A056-3968AF6CE8F1}" type="slidenum">
              <a:rPr lang="de-DE" smtClean="0"/>
              <a:pPr/>
              <a:t>17</a:t>
            </a:fld>
            <a:endParaRPr lang="de-DE"/>
          </a:p>
        </p:txBody>
      </p:sp>
    </p:spTree>
    <p:extLst>
      <p:ext uri="{BB962C8B-B14F-4D97-AF65-F5344CB8AC3E}">
        <p14:creationId xmlns:p14="http://schemas.microsoft.com/office/powerpoint/2010/main" val="6520530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F9BA347-6629-428F-A056-3968AF6CE8F1}" type="slidenum">
              <a:rPr lang="de-DE" smtClean="0"/>
              <a:pPr/>
              <a:t>22</a:t>
            </a:fld>
            <a:endParaRPr lang="de-DE"/>
          </a:p>
        </p:txBody>
      </p:sp>
    </p:spTree>
    <p:extLst>
      <p:ext uri="{BB962C8B-B14F-4D97-AF65-F5344CB8AC3E}">
        <p14:creationId xmlns:p14="http://schemas.microsoft.com/office/powerpoint/2010/main" val="1390557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F9BA347-6629-428F-A056-3968AF6CE8F1}" type="slidenum">
              <a:rPr lang="de-DE" smtClean="0"/>
              <a:pPr/>
              <a:t>23</a:t>
            </a:fld>
            <a:endParaRPr lang="de-DE"/>
          </a:p>
        </p:txBody>
      </p:sp>
    </p:spTree>
    <p:extLst>
      <p:ext uri="{BB962C8B-B14F-4D97-AF65-F5344CB8AC3E}">
        <p14:creationId xmlns:p14="http://schemas.microsoft.com/office/powerpoint/2010/main" val="175666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F9BA347-6629-428F-A056-3968AF6CE8F1}" type="slidenum">
              <a:rPr lang="de-DE" smtClean="0"/>
              <a:pPr/>
              <a:t>24</a:t>
            </a:fld>
            <a:endParaRPr lang="de-DE"/>
          </a:p>
        </p:txBody>
      </p:sp>
    </p:spTree>
    <p:extLst>
      <p:ext uri="{BB962C8B-B14F-4D97-AF65-F5344CB8AC3E}">
        <p14:creationId xmlns:p14="http://schemas.microsoft.com/office/powerpoint/2010/main" val="3709912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F9BA347-6629-428F-A056-3968AF6CE8F1}" type="slidenum">
              <a:rPr lang="de-DE" smtClean="0"/>
              <a:pPr/>
              <a:t>32</a:t>
            </a:fld>
            <a:endParaRPr lang="de-DE"/>
          </a:p>
        </p:txBody>
      </p:sp>
    </p:spTree>
    <p:extLst>
      <p:ext uri="{BB962C8B-B14F-4D97-AF65-F5344CB8AC3E}">
        <p14:creationId xmlns:p14="http://schemas.microsoft.com/office/powerpoint/2010/main" val="1855060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9F9BA347-6629-428F-A056-3968AF6CE8F1}" type="slidenum">
              <a:rPr lang="de-DE" smtClean="0"/>
              <a:pPr/>
              <a:t>34</a:t>
            </a:fld>
            <a:endParaRPr lang="de-DE"/>
          </a:p>
        </p:txBody>
      </p:sp>
    </p:spTree>
    <p:extLst>
      <p:ext uri="{BB962C8B-B14F-4D97-AF65-F5344CB8AC3E}">
        <p14:creationId xmlns:p14="http://schemas.microsoft.com/office/powerpoint/2010/main" val="39327077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763713" y="2280461"/>
            <a:ext cx="6923087" cy="771084"/>
          </a:xfrm>
        </p:spPr>
        <p:txBody>
          <a:bodyPr lIns="0" tIns="0" rIns="0" bIns="0" anchor="t" anchorCtr="0"/>
          <a:lstStyle>
            <a:lvl1pPr algn="l">
              <a:lnSpc>
                <a:spcPts val="6500"/>
              </a:lnSpc>
              <a:defRPr sz="6700" b="1"/>
            </a:lvl1pPr>
          </a:lstStyle>
          <a:p>
            <a:r>
              <a:rPr lang="de-DE" dirty="0" smtClean="0"/>
              <a:t>Titelthema</a:t>
            </a:r>
            <a:endParaRPr lang="de-DE" dirty="0"/>
          </a:p>
        </p:txBody>
      </p:sp>
      <p:sp>
        <p:nvSpPr>
          <p:cNvPr id="3" name="Untertitel 2"/>
          <p:cNvSpPr>
            <a:spLocks noGrp="1"/>
          </p:cNvSpPr>
          <p:nvPr>
            <p:ph type="subTitle" idx="1" hasCustomPrompt="1"/>
          </p:nvPr>
        </p:nvSpPr>
        <p:spPr>
          <a:xfrm>
            <a:off x="1763712" y="3051545"/>
            <a:ext cx="6923088" cy="1063255"/>
          </a:xfrm>
          <a:prstGeom prst="rect">
            <a:avLst/>
          </a:prstGeom>
          <a:noFill/>
          <a:ln>
            <a:noFill/>
          </a:ln>
        </p:spPr>
        <p:txBody>
          <a:bodyPr vert="horz" wrap="square" lIns="0" tIns="0" rIns="0" bIns="0" numCol="1" anchor="t" anchorCtr="0" compatLnSpc="1">
            <a:prstTxWarp prst="textNoShape">
              <a:avLst/>
            </a:prstTxWarp>
          </a:bodyPr>
          <a:lstStyle>
            <a:lvl1pPr marL="0" indent="0">
              <a:buNone/>
              <a:defRPr lang="de-DE" sz="6700" b="0">
                <a:solidFill>
                  <a:srgbClr val="9B3540"/>
                </a:solidFill>
                <a:latin typeface="Calibri Light" pitchFamily="34" charset="0"/>
              </a:defRPr>
            </a:lvl1pPr>
          </a:lstStyle>
          <a:p>
            <a:pPr lvl="0">
              <a:lnSpc>
                <a:spcPts val="6500"/>
              </a:lnSpc>
              <a:spcBef>
                <a:spcPct val="0"/>
              </a:spcBef>
            </a:pPr>
            <a:r>
              <a:rPr lang="de-DE" dirty="0" err="1" smtClean="0"/>
              <a:t>Subtitel</a:t>
            </a:r>
            <a:endParaRPr lang="de-DE" dirty="0"/>
          </a:p>
        </p:txBody>
      </p:sp>
      <p:sp>
        <p:nvSpPr>
          <p:cNvPr id="4" name="Datumsplatzhalter 3"/>
          <p:cNvSpPr>
            <a:spLocks noGrp="1"/>
          </p:cNvSpPr>
          <p:nvPr>
            <p:ph type="dt" sz="half" idx="10"/>
          </p:nvPr>
        </p:nvSpPr>
        <p:spPr/>
        <p:txBody>
          <a:bodyPr/>
          <a:lstStyle>
            <a:lvl1pPr>
              <a:defRPr/>
            </a:lvl1pPr>
          </a:lstStyle>
          <a:p>
            <a:fld id="{1EABF789-365B-4BC8-8B2E-4C7546DC505F}" type="datetime1">
              <a:rPr lang="de-DE" smtClean="0"/>
              <a:t>20.09.2023</a:t>
            </a:fld>
            <a:endParaRPr lang="de-DE"/>
          </a:p>
        </p:txBody>
      </p:sp>
      <p:sp>
        <p:nvSpPr>
          <p:cNvPr id="6" name="Foliennummernplatzhalter 5"/>
          <p:cNvSpPr>
            <a:spLocks noGrp="1"/>
          </p:cNvSpPr>
          <p:nvPr>
            <p:ph type="sldNum" sz="quarter" idx="12"/>
          </p:nvPr>
        </p:nvSpPr>
        <p:spPr/>
        <p:txBody>
          <a:bodyPr/>
          <a:lstStyle>
            <a:lvl1pPr>
              <a:defRPr/>
            </a:lvl1pPr>
          </a:lstStyle>
          <a:p>
            <a:fld id="{B7BA7BE9-532B-432C-9575-90AF28DF7675}" type="slidenum">
              <a:rPr lang="de-DE"/>
              <a:pPr/>
              <a:t>‹Nr.›</a:t>
            </a:fld>
            <a:endParaRPr lang="de-DE"/>
          </a:p>
        </p:txBody>
      </p:sp>
    </p:spTree>
    <p:extLst>
      <p:ext uri="{BB962C8B-B14F-4D97-AF65-F5344CB8AC3E}">
        <p14:creationId xmlns:p14="http://schemas.microsoft.com/office/powerpoint/2010/main" val="24597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C2DDD83-D991-4247-B5D3-63A5DC7EE133}"/>
              </a:ext>
            </a:extLst>
          </p:cNvPr>
          <p:cNvSpPr>
            <a:spLocks noGrp="1"/>
          </p:cNvSpPr>
          <p:nvPr>
            <p:ph type="title"/>
          </p:nvPr>
        </p:nvSpPr>
        <p:spPr>
          <a:xfrm>
            <a:off x="629841" y="365126"/>
            <a:ext cx="7886700" cy="1325563"/>
          </a:xfrm>
        </p:spPr>
        <p:txBody>
          <a:bodyPr/>
          <a:lstStyle/>
          <a:p>
            <a:r>
              <a:rPr lang="de-DE"/>
              <a:t>Mastertitelformat bearbeiten</a:t>
            </a:r>
            <a:endParaRPr lang="x-none"/>
          </a:p>
        </p:txBody>
      </p:sp>
      <p:sp>
        <p:nvSpPr>
          <p:cNvPr id="3" name="Textplatzhalter 2">
            <a:extLst>
              <a:ext uri="{FF2B5EF4-FFF2-40B4-BE49-F238E27FC236}">
                <a16:creationId xmlns:a16="http://schemas.microsoft.com/office/drawing/2014/main" id="{A3471F29-67E3-419B-BE19-2C278031EE79}"/>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4" name="Inhaltsplatzhalter 3">
            <a:extLst>
              <a:ext uri="{FF2B5EF4-FFF2-40B4-BE49-F238E27FC236}">
                <a16:creationId xmlns:a16="http://schemas.microsoft.com/office/drawing/2014/main" id="{2C5886ED-0260-411F-993E-D0174BB314B5}"/>
              </a:ext>
            </a:extLst>
          </p:cNvPr>
          <p:cNvSpPr>
            <a:spLocks noGrp="1"/>
          </p:cNvSpPr>
          <p:nvPr>
            <p:ph sz="half" idx="2"/>
          </p:nvPr>
        </p:nvSpPr>
        <p:spPr>
          <a:xfrm>
            <a:off x="629842" y="2505075"/>
            <a:ext cx="3868340"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5" name="Textplatzhalter 4">
            <a:extLst>
              <a:ext uri="{FF2B5EF4-FFF2-40B4-BE49-F238E27FC236}">
                <a16:creationId xmlns:a16="http://schemas.microsoft.com/office/drawing/2014/main" id="{862AEC9C-3BAB-4991-B3AC-07BC4CA14BC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de-DE"/>
              <a:t>Mastertextformat bearbeiten</a:t>
            </a:r>
          </a:p>
        </p:txBody>
      </p:sp>
      <p:sp>
        <p:nvSpPr>
          <p:cNvPr id="6" name="Inhaltsplatzhalter 5">
            <a:extLst>
              <a:ext uri="{FF2B5EF4-FFF2-40B4-BE49-F238E27FC236}">
                <a16:creationId xmlns:a16="http://schemas.microsoft.com/office/drawing/2014/main" id="{CB9CD1DE-38A6-4983-84A0-DE4CE1B6A03A}"/>
              </a:ext>
            </a:extLst>
          </p:cNvPr>
          <p:cNvSpPr>
            <a:spLocks noGrp="1"/>
          </p:cNvSpPr>
          <p:nvPr>
            <p:ph sz="quarter" idx="4"/>
          </p:nvPr>
        </p:nvSpPr>
        <p:spPr>
          <a:xfrm>
            <a:off x="4629150" y="2505075"/>
            <a:ext cx="3887391"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7" name="Datumsplatzhalter 6">
            <a:extLst>
              <a:ext uri="{FF2B5EF4-FFF2-40B4-BE49-F238E27FC236}">
                <a16:creationId xmlns:a16="http://schemas.microsoft.com/office/drawing/2014/main" id="{55D33B0F-8794-4214-B7C2-6C6DB0171EFC}"/>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8" name="Fußzeilenplatzhalter 7">
            <a:extLst>
              <a:ext uri="{FF2B5EF4-FFF2-40B4-BE49-F238E27FC236}">
                <a16:creationId xmlns:a16="http://schemas.microsoft.com/office/drawing/2014/main" id="{0E0ABA68-7D02-4BED-9DF0-B88846C8B1C3}"/>
              </a:ext>
            </a:extLst>
          </p:cNvPr>
          <p:cNvSpPr>
            <a:spLocks noGrp="1"/>
          </p:cNvSpPr>
          <p:nvPr>
            <p:ph type="ftr" sz="quarter" idx="11"/>
          </p:nvPr>
        </p:nvSpPr>
        <p:spPr/>
        <p:txBody>
          <a:bodyPr/>
          <a:lstStyle/>
          <a:p>
            <a:endParaRPr lang="x-none"/>
          </a:p>
        </p:txBody>
      </p:sp>
      <p:sp>
        <p:nvSpPr>
          <p:cNvPr id="9" name="Foliennummernplatzhalter 8">
            <a:extLst>
              <a:ext uri="{FF2B5EF4-FFF2-40B4-BE49-F238E27FC236}">
                <a16:creationId xmlns:a16="http://schemas.microsoft.com/office/drawing/2014/main" id="{EBD68E41-CB39-4C4E-AF79-B8F948970107}"/>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187094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F17226-9F81-4DD5-BB6E-A39D50A15383}"/>
              </a:ext>
            </a:extLst>
          </p:cNvPr>
          <p:cNvSpPr>
            <a:spLocks noGrp="1"/>
          </p:cNvSpPr>
          <p:nvPr>
            <p:ph type="title"/>
          </p:nvPr>
        </p:nvSpPr>
        <p:spPr/>
        <p:txBody>
          <a:bodyPr/>
          <a:lstStyle/>
          <a:p>
            <a:r>
              <a:rPr lang="de-DE"/>
              <a:t>Mastertitelformat bearbeiten</a:t>
            </a:r>
            <a:endParaRPr lang="x-none"/>
          </a:p>
        </p:txBody>
      </p:sp>
      <p:sp>
        <p:nvSpPr>
          <p:cNvPr id="3" name="Datumsplatzhalter 2">
            <a:extLst>
              <a:ext uri="{FF2B5EF4-FFF2-40B4-BE49-F238E27FC236}">
                <a16:creationId xmlns:a16="http://schemas.microsoft.com/office/drawing/2014/main" id="{4867E1EE-CB9C-4D9B-92C8-92B379743DC8}"/>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4" name="Fußzeilenplatzhalter 3">
            <a:extLst>
              <a:ext uri="{FF2B5EF4-FFF2-40B4-BE49-F238E27FC236}">
                <a16:creationId xmlns:a16="http://schemas.microsoft.com/office/drawing/2014/main" id="{B32FD755-E638-47A9-B6CA-580E6AEE8B8E}"/>
              </a:ext>
            </a:extLst>
          </p:cNvPr>
          <p:cNvSpPr>
            <a:spLocks noGrp="1"/>
          </p:cNvSpPr>
          <p:nvPr>
            <p:ph type="ftr" sz="quarter" idx="11"/>
          </p:nvPr>
        </p:nvSpPr>
        <p:spPr/>
        <p:txBody>
          <a:bodyPr/>
          <a:lstStyle/>
          <a:p>
            <a:endParaRPr lang="x-none"/>
          </a:p>
        </p:txBody>
      </p:sp>
      <p:sp>
        <p:nvSpPr>
          <p:cNvPr id="5" name="Foliennummernplatzhalter 4">
            <a:extLst>
              <a:ext uri="{FF2B5EF4-FFF2-40B4-BE49-F238E27FC236}">
                <a16:creationId xmlns:a16="http://schemas.microsoft.com/office/drawing/2014/main" id="{020F528C-CC35-4349-BFAA-B6A819636471}"/>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746546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AE4C98E6-0BA5-4ED6-BA5E-8B2CF0D9AA26}"/>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3" name="Fußzeilenplatzhalter 2">
            <a:extLst>
              <a:ext uri="{FF2B5EF4-FFF2-40B4-BE49-F238E27FC236}">
                <a16:creationId xmlns:a16="http://schemas.microsoft.com/office/drawing/2014/main" id="{15A3575B-5413-4D85-A010-98009123E932}"/>
              </a:ext>
            </a:extLst>
          </p:cNvPr>
          <p:cNvSpPr>
            <a:spLocks noGrp="1"/>
          </p:cNvSpPr>
          <p:nvPr>
            <p:ph type="ftr" sz="quarter" idx="11"/>
          </p:nvPr>
        </p:nvSpPr>
        <p:spPr/>
        <p:txBody>
          <a:bodyPr/>
          <a:lstStyle/>
          <a:p>
            <a:endParaRPr lang="x-none"/>
          </a:p>
        </p:txBody>
      </p:sp>
      <p:sp>
        <p:nvSpPr>
          <p:cNvPr id="4" name="Foliennummernplatzhalter 3">
            <a:extLst>
              <a:ext uri="{FF2B5EF4-FFF2-40B4-BE49-F238E27FC236}">
                <a16:creationId xmlns:a16="http://schemas.microsoft.com/office/drawing/2014/main" id="{67EC1BAA-B36C-490C-B1AC-8C4E777FD7AE}"/>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25199779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E5A2293-A1CE-4ABC-B6EB-78712D47498C}"/>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x-none"/>
          </a:p>
        </p:txBody>
      </p:sp>
      <p:sp>
        <p:nvSpPr>
          <p:cNvPr id="3" name="Inhaltsplatzhalter 2">
            <a:extLst>
              <a:ext uri="{FF2B5EF4-FFF2-40B4-BE49-F238E27FC236}">
                <a16:creationId xmlns:a16="http://schemas.microsoft.com/office/drawing/2014/main" id="{BE83F0A0-ECEA-411A-818B-29DE05CF0B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Textplatzhalter 3">
            <a:extLst>
              <a:ext uri="{FF2B5EF4-FFF2-40B4-BE49-F238E27FC236}">
                <a16:creationId xmlns:a16="http://schemas.microsoft.com/office/drawing/2014/main" id="{5FA9611A-2852-457C-8D34-CE46C25D674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C1D1F801-CFBF-4B40-B23B-339A9978BB16}"/>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6" name="Fußzeilenplatzhalter 5">
            <a:extLst>
              <a:ext uri="{FF2B5EF4-FFF2-40B4-BE49-F238E27FC236}">
                <a16:creationId xmlns:a16="http://schemas.microsoft.com/office/drawing/2014/main" id="{4007D5B0-575A-41C4-9C5A-AC96BF04D611}"/>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id="{8F5AD2B5-9908-4D2D-BC27-70AAAEA1EADA}"/>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27306422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9743D32-F55B-45CF-A24B-D5E084A1E03D}"/>
              </a:ext>
            </a:extLst>
          </p:cNvPr>
          <p:cNvSpPr>
            <a:spLocks noGrp="1"/>
          </p:cNvSpPr>
          <p:nvPr>
            <p:ph type="title"/>
          </p:nvPr>
        </p:nvSpPr>
        <p:spPr>
          <a:xfrm>
            <a:off x="629841" y="457200"/>
            <a:ext cx="2949178" cy="1600200"/>
          </a:xfrm>
        </p:spPr>
        <p:txBody>
          <a:bodyPr anchor="b"/>
          <a:lstStyle>
            <a:lvl1pPr>
              <a:defRPr sz="2400"/>
            </a:lvl1pPr>
          </a:lstStyle>
          <a:p>
            <a:r>
              <a:rPr lang="de-DE"/>
              <a:t>Mastertitelformat bearbeiten</a:t>
            </a:r>
            <a:endParaRPr lang="x-none"/>
          </a:p>
        </p:txBody>
      </p:sp>
      <p:sp>
        <p:nvSpPr>
          <p:cNvPr id="3" name="Bildplatzhalter 2">
            <a:extLst>
              <a:ext uri="{FF2B5EF4-FFF2-40B4-BE49-F238E27FC236}">
                <a16:creationId xmlns:a16="http://schemas.microsoft.com/office/drawing/2014/main" id="{7B53DB0E-8048-41CC-9B26-26B59D16D27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x-none"/>
          </a:p>
        </p:txBody>
      </p:sp>
      <p:sp>
        <p:nvSpPr>
          <p:cNvPr id="4" name="Textplatzhalter 3">
            <a:extLst>
              <a:ext uri="{FF2B5EF4-FFF2-40B4-BE49-F238E27FC236}">
                <a16:creationId xmlns:a16="http://schemas.microsoft.com/office/drawing/2014/main" id="{6DECDC5B-9AE0-4998-8551-EA4768660F05}"/>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de-DE"/>
              <a:t>Mastertextformat bearbeiten</a:t>
            </a:r>
          </a:p>
        </p:txBody>
      </p:sp>
      <p:sp>
        <p:nvSpPr>
          <p:cNvPr id="5" name="Datumsplatzhalter 4">
            <a:extLst>
              <a:ext uri="{FF2B5EF4-FFF2-40B4-BE49-F238E27FC236}">
                <a16:creationId xmlns:a16="http://schemas.microsoft.com/office/drawing/2014/main" id="{C675D723-764F-4ED1-818E-00AA491D537E}"/>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6" name="Fußzeilenplatzhalter 5">
            <a:extLst>
              <a:ext uri="{FF2B5EF4-FFF2-40B4-BE49-F238E27FC236}">
                <a16:creationId xmlns:a16="http://schemas.microsoft.com/office/drawing/2014/main" id="{5AF43C3C-8D06-46A8-903F-74298DF41CE6}"/>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id="{534A6A1D-A67B-4DEB-BA89-8307BBE0E4D9}"/>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27435690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941ECE6-43F7-418E-AA36-9DCB2EE55514}"/>
              </a:ext>
            </a:extLst>
          </p:cNvPr>
          <p:cNvSpPr>
            <a:spLocks noGrp="1"/>
          </p:cNvSpPr>
          <p:nvPr>
            <p:ph type="title"/>
          </p:nvPr>
        </p:nvSpPr>
        <p:spPr/>
        <p:txBody>
          <a:bodyPr/>
          <a:lstStyle/>
          <a:p>
            <a:r>
              <a:rPr lang="de-DE"/>
              <a:t>Mastertitelformat bearbeiten</a:t>
            </a:r>
            <a:endParaRPr lang="x-none"/>
          </a:p>
        </p:txBody>
      </p:sp>
      <p:sp>
        <p:nvSpPr>
          <p:cNvPr id="3" name="Vertikaler Textplatzhalter 2">
            <a:extLst>
              <a:ext uri="{FF2B5EF4-FFF2-40B4-BE49-F238E27FC236}">
                <a16:creationId xmlns:a16="http://schemas.microsoft.com/office/drawing/2014/main" id="{05513694-76B4-43E9-B8B1-0FDA4D607BF2}"/>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id="{02A0FE1F-DC7B-4EC4-AE86-49D3BBAD2F49}"/>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5" name="Fußzeilenplatzhalter 4">
            <a:extLst>
              <a:ext uri="{FF2B5EF4-FFF2-40B4-BE49-F238E27FC236}">
                <a16:creationId xmlns:a16="http://schemas.microsoft.com/office/drawing/2014/main" id="{A61742B4-A403-45C9-81D9-07C42526FC18}"/>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id="{F4A60A42-6604-436E-BB6A-CBA42472CDDC}"/>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41212438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7A0BD6D0-513C-4ABB-B220-2AA34422EA6D}"/>
              </a:ext>
            </a:extLst>
          </p:cNvPr>
          <p:cNvSpPr>
            <a:spLocks noGrp="1"/>
          </p:cNvSpPr>
          <p:nvPr>
            <p:ph type="title" orient="vert"/>
          </p:nvPr>
        </p:nvSpPr>
        <p:spPr>
          <a:xfrm>
            <a:off x="6543675" y="365125"/>
            <a:ext cx="1971675" cy="5811838"/>
          </a:xfrm>
        </p:spPr>
        <p:txBody>
          <a:bodyPr vert="eaVert"/>
          <a:lstStyle/>
          <a:p>
            <a:r>
              <a:rPr lang="de-DE"/>
              <a:t>Mastertitelformat bearbeiten</a:t>
            </a:r>
            <a:endParaRPr lang="x-none"/>
          </a:p>
        </p:txBody>
      </p:sp>
      <p:sp>
        <p:nvSpPr>
          <p:cNvPr id="3" name="Vertikaler Textplatzhalter 2">
            <a:extLst>
              <a:ext uri="{FF2B5EF4-FFF2-40B4-BE49-F238E27FC236}">
                <a16:creationId xmlns:a16="http://schemas.microsoft.com/office/drawing/2014/main" id="{C220B77D-CD9B-4194-B828-1C172DCFDC88}"/>
              </a:ext>
            </a:extLst>
          </p:cNvPr>
          <p:cNvSpPr>
            <a:spLocks noGrp="1"/>
          </p:cNvSpPr>
          <p:nvPr>
            <p:ph type="body" orient="vert" idx="1"/>
          </p:nvPr>
        </p:nvSpPr>
        <p:spPr>
          <a:xfrm>
            <a:off x="628650" y="365125"/>
            <a:ext cx="5800725"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id="{B7AD0561-FA58-4293-9D98-CDE80904F036}"/>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5" name="Fußzeilenplatzhalter 4">
            <a:extLst>
              <a:ext uri="{FF2B5EF4-FFF2-40B4-BE49-F238E27FC236}">
                <a16:creationId xmlns:a16="http://schemas.microsoft.com/office/drawing/2014/main" id="{44ECA728-ED95-44BC-888A-E4CBB1012661}"/>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id="{81D6E150-08D6-4E77-AE76-9875285B0161}"/>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35836049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ter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254" y="995179"/>
            <a:ext cx="8062546" cy="611372"/>
          </a:xfrm>
        </p:spPr>
        <p:txBody>
          <a:bodyPr/>
          <a:lstStyle>
            <a:lvl1pPr>
              <a:defRPr/>
            </a:lvl1pPr>
          </a:lstStyle>
          <a:p>
            <a:r>
              <a:rPr lang="de-DE" dirty="0" smtClean="0"/>
              <a:t>Themenüberschrift</a:t>
            </a:r>
            <a:endParaRPr lang="de-DE" dirty="0"/>
          </a:p>
        </p:txBody>
      </p:sp>
      <p:sp>
        <p:nvSpPr>
          <p:cNvPr id="6" name="Foliennummernplatzhalter 5"/>
          <p:cNvSpPr>
            <a:spLocks noGrp="1"/>
          </p:cNvSpPr>
          <p:nvPr>
            <p:ph type="sldNum" sz="quarter" idx="12"/>
          </p:nvPr>
        </p:nvSpPr>
        <p:spPr>
          <a:xfrm>
            <a:off x="6553200" y="6299200"/>
            <a:ext cx="2133600" cy="365125"/>
          </a:xfrm>
        </p:spPr>
        <p:txBody>
          <a:bodyPr/>
          <a:lstStyle>
            <a:lvl1pPr>
              <a:defRPr sz="1600"/>
            </a:lvl1pPr>
          </a:lstStyle>
          <a:p>
            <a:fld id="{70F126BA-DD75-4F4D-8EDB-57DE71E39923}" type="slidenum">
              <a:rPr lang="de-DE" smtClean="0"/>
              <a:pPr/>
              <a:t>‹Nr.›</a:t>
            </a:fld>
            <a:endParaRPr lang="de-DE" dirty="0"/>
          </a:p>
        </p:txBody>
      </p:sp>
      <p:sp>
        <p:nvSpPr>
          <p:cNvPr id="7" name="Textplatzhalter 6"/>
          <p:cNvSpPr>
            <a:spLocks noGrp="1"/>
          </p:cNvSpPr>
          <p:nvPr>
            <p:ph type="body" sz="quarter" idx="13" hasCustomPrompt="1"/>
          </p:nvPr>
        </p:nvSpPr>
        <p:spPr>
          <a:xfrm>
            <a:off x="624254" y="1606551"/>
            <a:ext cx="8062547" cy="776833"/>
          </a:xfrm>
          <a:prstGeom prst="rect">
            <a:avLst/>
          </a:prstGeom>
          <a:noFill/>
          <a:ln>
            <a:noFill/>
          </a:ln>
        </p:spPr>
        <p:txBody>
          <a:bodyPr vert="horz" wrap="square" lIns="0" tIns="0" rIns="0" bIns="0" numCol="1" anchor="t" anchorCtr="0" compatLnSpc="1">
            <a:prstTxWarp prst="textNoShape">
              <a:avLst/>
            </a:prstTxWarp>
          </a:bodyPr>
          <a:lstStyle>
            <a:lvl1pPr marL="0" indent="0">
              <a:buNone/>
              <a:defRPr lang="de-DE" sz="4600" b="1" smtClean="0">
                <a:solidFill>
                  <a:srgbClr val="9B3540"/>
                </a:solidFill>
                <a:latin typeface="Calibri Light" pitchFamily="34" charset="0"/>
                <a:cs typeface="Calibri Light" pitchFamily="34" charset="0"/>
              </a:defRPr>
            </a:lvl1pPr>
            <a:lvl2pPr marL="457200" indent="0">
              <a:buNone/>
              <a:defRPr lang="de-DE" sz="4400" smtClean="0">
                <a:latin typeface="Calibri Light" pitchFamily="34" charset="0"/>
                <a:cs typeface="Calibri Light" pitchFamily="34" charset="0"/>
              </a:defRPr>
            </a:lvl2pPr>
            <a:lvl3pPr marL="914400" indent="0">
              <a:buNone/>
              <a:defRPr lang="de-DE" sz="4400" smtClean="0">
                <a:latin typeface="Calibri Light" pitchFamily="34" charset="0"/>
                <a:cs typeface="Calibri Light" pitchFamily="34" charset="0"/>
              </a:defRPr>
            </a:lvl3pPr>
            <a:lvl4pPr marL="1371600" indent="0">
              <a:buNone/>
              <a:defRPr lang="de-DE" sz="4400" smtClean="0">
                <a:latin typeface="Calibri Light" pitchFamily="34" charset="0"/>
                <a:cs typeface="Calibri Light" pitchFamily="34" charset="0"/>
              </a:defRPr>
            </a:lvl4pPr>
            <a:lvl5pPr marL="1828800" indent="0">
              <a:buNone/>
              <a:defRPr lang="de-DE" sz="4400">
                <a:latin typeface="Calibri Light" pitchFamily="34" charset="0"/>
                <a:cs typeface="Calibri Light" pitchFamily="34" charset="0"/>
              </a:defRPr>
            </a:lvl5pPr>
          </a:lstStyle>
          <a:p>
            <a:pPr lvl="0">
              <a:lnSpc>
                <a:spcPts val="5000"/>
              </a:lnSpc>
              <a:spcBef>
                <a:spcPct val="0"/>
              </a:spcBef>
            </a:pPr>
            <a:r>
              <a:rPr lang="de-DE" dirty="0" err="1" smtClean="0"/>
              <a:t>Subtitel</a:t>
            </a:r>
            <a:endParaRPr lang="de-DE" dirty="0"/>
          </a:p>
        </p:txBody>
      </p:sp>
      <p:sp>
        <p:nvSpPr>
          <p:cNvPr id="13" name="Inhaltsplatzhalter 12"/>
          <p:cNvSpPr>
            <a:spLocks noGrp="1"/>
          </p:cNvSpPr>
          <p:nvPr>
            <p:ph sz="quarter" idx="14"/>
          </p:nvPr>
        </p:nvSpPr>
        <p:spPr>
          <a:xfrm>
            <a:off x="624255" y="2383384"/>
            <a:ext cx="8062546" cy="3915816"/>
          </a:xfrm>
          <a:prstGeom prst="rect">
            <a:avLst/>
          </a:prstGeom>
        </p:spPr>
        <p:txBody>
          <a:bodyPr tIns="7200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5151625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24254" y="995179"/>
            <a:ext cx="8062546" cy="611372"/>
          </a:xfrm>
        </p:spPr>
        <p:txBody>
          <a:bodyPr/>
          <a:lstStyle>
            <a:lvl1pPr>
              <a:defRPr/>
            </a:lvl1pPr>
          </a:lstStyle>
          <a:p>
            <a:r>
              <a:rPr lang="de-DE" dirty="0" smtClean="0"/>
              <a:t>Themenüberschrift</a:t>
            </a:r>
            <a:endParaRPr lang="de-DE" dirty="0"/>
          </a:p>
        </p:txBody>
      </p:sp>
      <p:sp>
        <p:nvSpPr>
          <p:cNvPr id="6" name="Foliennummernplatzhalter 5"/>
          <p:cNvSpPr>
            <a:spLocks noGrp="1"/>
          </p:cNvSpPr>
          <p:nvPr>
            <p:ph type="sldNum" sz="quarter" idx="12"/>
          </p:nvPr>
        </p:nvSpPr>
        <p:spPr/>
        <p:txBody>
          <a:bodyPr/>
          <a:lstStyle>
            <a:lvl1pPr>
              <a:defRPr sz="1600"/>
            </a:lvl1pPr>
          </a:lstStyle>
          <a:p>
            <a:fld id="{70F126BA-DD75-4F4D-8EDB-57DE71E39923}" type="slidenum">
              <a:rPr lang="de-DE" smtClean="0"/>
              <a:pPr/>
              <a:t>‹Nr.›</a:t>
            </a:fld>
            <a:endParaRPr lang="de-DE" dirty="0"/>
          </a:p>
        </p:txBody>
      </p:sp>
      <p:sp>
        <p:nvSpPr>
          <p:cNvPr id="13" name="Inhaltsplatzhalter 12"/>
          <p:cNvSpPr>
            <a:spLocks noGrp="1"/>
          </p:cNvSpPr>
          <p:nvPr>
            <p:ph sz="quarter" idx="14"/>
          </p:nvPr>
        </p:nvSpPr>
        <p:spPr>
          <a:xfrm>
            <a:off x="624255" y="1724025"/>
            <a:ext cx="8062546" cy="4575175"/>
          </a:xfrm>
          <a:prstGeom prst="rect">
            <a:avLst/>
          </a:prstGeom>
        </p:spPr>
        <p:txBody>
          <a:bodyPr tIns="72000"/>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extLst>
      <p:ext uri="{BB962C8B-B14F-4D97-AF65-F5344CB8AC3E}">
        <p14:creationId xmlns:p14="http://schemas.microsoft.com/office/powerpoint/2010/main" val="2435130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rennerseite dunk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763713" y="2280461"/>
            <a:ext cx="6923087" cy="771084"/>
          </a:xfrm>
        </p:spPr>
        <p:txBody>
          <a:bodyPr lIns="0" tIns="0" rIns="0" bIns="0" anchor="t" anchorCtr="0"/>
          <a:lstStyle>
            <a:lvl1pPr algn="l">
              <a:lnSpc>
                <a:spcPts val="6500"/>
              </a:lnSpc>
              <a:defRPr sz="6700" b="1">
                <a:solidFill>
                  <a:schemeClr val="bg1"/>
                </a:solidFill>
              </a:defRPr>
            </a:lvl1pPr>
          </a:lstStyle>
          <a:p>
            <a:r>
              <a:rPr lang="de-DE" dirty="0" smtClean="0"/>
              <a:t>Titelthema</a:t>
            </a:r>
            <a:endParaRPr lang="de-DE" dirty="0"/>
          </a:p>
        </p:txBody>
      </p:sp>
      <p:sp>
        <p:nvSpPr>
          <p:cNvPr id="3" name="Untertitel 2"/>
          <p:cNvSpPr>
            <a:spLocks noGrp="1"/>
          </p:cNvSpPr>
          <p:nvPr>
            <p:ph type="subTitle" idx="1" hasCustomPrompt="1"/>
          </p:nvPr>
        </p:nvSpPr>
        <p:spPr>
          <a:xfrm>
            <a:off x="1763712" y="3051545"/>
            <a:ext cx="6923088" cy="1063255"/>
          </a:xfrm>
          <a:prstGeom prst="rect">
            <a:avLst/>
          </a:prstGeom>
          <a:noFill/>
          <a:ln>
            <a:noFill/>
          </a:ln>
        </p:spPr>
        <p:txBody>
          <a:bodyPr vert="horz" wrap="square" lIns="0" tIns="0" rIns="0" bIns="0" numCol="1" anchor="t" anchorCtr="0" compatLnSpc="1">
            <a:prstTxWarp prst="textNoShape">
              <a:avLst/>
            </a:prstTxWarp>
          </a:bodyPr>
          <a:lstStyle>
            <a:lvl1pPr marL="0" indent="0">
              <a:buNone/>
              <a:defRPr lang="de-DE" sz="6700" b="0">
                <a:solidFill>
                  <a:schemeClr val="bg1"/>
                </a:solidFill>
                <a:latin typeface="Calibri Light" pitchFamily="34" charset="0"/>
              </a:defRPr>
            </a:lvl1pPr>
          </a:lstStyle>
          <a:p>
            <a:pPr lvl="0">
              <a:lnSpc>
                <a:spcPts val="6500"/>
              </a:lnSpc>
              <a:spcBef>
                <a:spcPct val="0"/>
              </a:spcBef>
            </a:pPr>
            <a:r>
              <a:rPr lang="de-DE" dirty="0" err="1" smtClean="0"/>
              <a:t>Subtitel</a:t>
            </a:r>
            <a:endParaRPr lang="de-DE" dirty="0"/>
          </a:p>
        </p:txBody>
      </p:sp>
      <p:sp>
        <p:nvSpPr>
          <p:cNvPr id="4" name="Datumsplatzhalter 3"/>
          <p:cNvSpPr>
            <a:spLocks noGrp="1"/>
          </p:cNvSpPr>
          <p:nvPr>
            <p:ph type="dt" sz="half" idx="10"/>
          </p:nvPr>
        </p:nvSpPr>
        <p:spPr/>
        <p:txBody>
          <a:bodyPr/>
          <a:lstStyle>
            <a:lvl1pPr>
              <a:defRPr>
                <a:solidFill>
                  <a:schemeClr val="bg1"/>
                </a:solidFill>
              </a:defRPr>
            </a:lvl1pPr>
          </a:lstStyle>
          <a:p>
            <a:fld id="{2F17E57F-014A-4700-818F-F6BBE0C20F67}" type="datetime1">
              <a:rPr lang="de-DE" smtClean="0"/>
              <a:t>20.09.2023</a:t>
            </a:fld>
            <a:endParaRPr lang="de-DE"/>
          </a:p>
        </p:txBody>
      </p:sp>
      <p:sp>
        <p:nvSpPr>
          <p:cNvPr id="6" name="Foliennummernplatzhalter 5"/>
          <p:cNvSpPr>
            <a:spLocks noGrp="1"/>
          </p:cNvSpPr>
          <p:nvPr>
            <p:ph type="sldNum" sz="quarter" idx="12"/>
          </p:nvPr>
        </p:nvSpPr>
        <p:spPr/>
        <p:txBody>
          <a:bodyPr/>
          <a:lstStyle>
            <a:lvl1pPr>
              <a:defRPr>
                <a:solidFill>
                  <a:schemeClr val="bg1"/>
                </a:solidFill>
              </a:defRPr>
            </a:lvl1pPr>
          </a:lstStyle>
          <a:p>
            <a:fld id="{B7BA7BE9-532B-432C-9575-90AF28DF7675}" type="slidenum">
              <a:rPr lang="de-DE" smtClean="0"/>
              <a:pPr/>
              <a:t>‹Nr.›</a:t>
            </a:fld>
            <a:endParaRPr lang="de-DE"/>
          </a:p>
        </p:txBody>
      </p:sp>
    </p:spTree>
    <p:extLst>
      <p:ext uri="{BB962C8B-B14F-4D97-AF65-F5344CB8AC3E}">
        <p14:creationId xmlns:p14="http://schemas.microsoft.com/office/powerpoint/2010/main" val="22333102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rennerseite hel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763713" y="2280461"/>
            <a:ext cx="6923087" cy="771084"/>
          </a:xfrm>
        </p:spPr>
        <p:txBody>
          <a:bodyPr lIns="0" tIns="0" rIns="0" bIns="0" anchor="t" anchorCtr="0"/>
          <a:lstStyle>
            <a:lvl1pPr algn="l">
              <a:lnSpc>
                <a:spcPts val="6500"/>
              </a:lnSpc>
              <a:defRPr sz="6700" b="1">
                <a:solidFill>
                  <a:schemeClr val="tx2"/>
                </a:solidFill>
              </a:defRPr>
            </a:lvl1pPr>
          </a:lstStyle>
          <a:p>
            <a:r>
              <a:rPr lang="de-DE" dirty="0" smtClean="0"/>
              <a:t>Titelthema</a:t>
            </a:r>
            <a:endParaRPr lang="de-DE" dirty="0"/>
          </a:p>
        </p:txBody>
      </p:sp>
      <p:sp>
        <p:nvSpPr>
          <p:cNvPr id="3" name="Untertitel 2"/>
          <p:cNvSpPr>
            <a:spLocks noGrp="1"/>
          </p:cNvSpPr>
          <p:nvPr>
            <p:ph type="subTitle" idx="1" hasCustomPrompt="1"/>
          </p:nvPr>
        </p:nvSpPr>
        <p:spPr>
          <a:xfrm>
            <a:off x="1763712" y="3051545"/>
            <a:ext cx="6923088" cy="1063255"/>
          </a:xfrm>
          <a:prstGeom prst="rect">
            <a:avLst/>
          </a:prstGeom>
          <a:noFill/>
          <a:ln>
            <a:noFill/>
          </a:ln>
        </p:spPr>
        <p:txBody>
          <a:bodyPr vert="horz" wrap="square" lIns="0" tIns="0" rIns="0" bIns="0" numCol="1" anchor="t" anchorCtr="0" compatLnSpc="1">
            <a:prstTxWarp prst="textNoShape">
              <a:avLst/>
            </a:prstTxWarp>
          </a:bodyPr>
          <a:lstStyle>
            <a:lvl1pPr marL="0" indent="0">
              <a:buNone/>
              <a:defRPr lang="de-DE" sz="6700" b="0">
                <a:solidFill>
                  <a:schemeClr val="tx2"/>
                </a:solidFill>
                <a:latin typeface="Calibri Light" pitchFamily="34" charset="0"/>
              </a:defRPr>
            </a:lvl1pPr>
          </a:lstStyle>
          <a:p>
            <a:pPr lvl="0">
              <a:lnSpc>
                <a:spcPts val="6500"/>
              </a:lnSpc>
              <a:spcBef>
                <a:spcPct val="0"/>
              </a:spcBef>
            </a:pPr>
            <a:r>
              <a:rPr lang="de-DE" dirty="0" err="1" smtClean="0"/>
              <a:t>Subtitel</a:t>
            </a:r>
            <a:endParaRPr lang="de-DE" dirty="0"/>
          </a:p>
        </p:txBody>
      </p:sp>
      <p:sp>
        <p:nvSpPr>
          <p:cNvPr id="4" name="Datumsplatzhalter 3"/>
          <p:cNvSpPr>
            <a:spLocks noGrp="1"/>
          </p:cNvSpPr>
          <p:nvPr>
            <p:ph type="dt" sz="half" idx="10"/>
          </p:nvPr>
        </p:nvSpPr>
        <p:spPr>
          <a:xfrm>
            <a:off x="1763712" y="6154060"/>
            <a:ext cx="1596176" cy="422276"/>
          </a:xfrm>
        </p:spPr>
        <p:txBody>
          <a:bodyPr/>
          <a:lstStyle>
            <a:lvl1pPr>
              <a:defRPr>
                <a:solidFill>
                  <a:schemeClr val="tx1"/>
                </a:solidFill>
              </a:defRPr>
            </a:lvl1pPr>
          </a:lstStyle>
          <a:p>
            <a:fld id="{66584204-5F09-4794-B0C9-7EEF9BE84A4B}" type="datetime1">
              <a:rPr lang="de-DE" smtClean="0"/>
              <a:t>20.09.2023</a:t>
            </a:fld>
            <a:endParaRPr lang="de-DE"/>
          </a:p>
        </p:txBody>
      </p:sp>
      <p:sp>
        <p:nvSpPr>
          <p:cNvPr id="6" name="Foliennummernplatzhalter 5"/>
          <p:cNvSpPr>
            <a:spLocks noGrp="1"/>
          </p:cNvSpPr>
          <p:nvPr>
            <p:ph type="sldNum" sz="quarter" idx="12"/>
          </p:nvPr>
        </p:nvSpPr>
        <p:spPr>
          <a:xfrm>
            <a:off x="6553200" y="6154060"/>
            <a:ext cx="2133600" cy="365125"/>
          </a:xfrm>
        </p:spPr>
        <p:txBody>
          <a:bodyPr/>
          <a:lstStyle>
            <a:lvl1pPr>
              <a:defRPr>
                <a:solidFill>
                  <a:schemeClr val="tx1"/>
                </a:solidFill>
              </a:defRPr>
            </a:lvl1pPr>
          </a:lstStyle>
          <a:p>
            <a:fld id="{B7BA7BE9-532B-432C-9575-90AF28DF7675}" type="slidenum">
              <a:rPr lang="de-DE" smtClean="0"/>
              <a:pPr/>
              <a:t>‹Nr.›</a:t>
            </a:fld>
            <a:endParaRPr lang="de-DE"/>
          </a:p>
        </p:txBody>
      </p:sp>
    </p:spTree>
    <p:extLst>
      <p:ext uri="{BB962C8B-B14F-4D97-AF65-F5344CB8AC3E}">
        <p14:creationId xmlns:p14="http://schemas.microsoft.com/office/powerpoint/2010/main" val="1713373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C27EC44-BA42-4112-BF27-A98B1927CDB8}"/>
              </a:ext>
            </a:extLst>
          </p:cNvPr>
          <p:cNvSpPr>
            <a:spLocks noGrp="1"/>
          </p:cNvSpPr>
          <p:nvPr>
            <p:ph type="ctrTitle"/>
          </p:nvPr>
        </p:nvSpPr>
        <p:spPr>
          <a:xfrm>
            <a:off x="1143000" y="1122363"/>
            <a:ext cx="6858000" cy="2387600"/>
          </a:xfrm>
        </p:spPr>
        <p:txBody>
          <a:bodyPr anchor="b"/>
          <a:lstStyle>
            <a:lvl1pPr algn="ctr">
              <a:defRPr sz="4500"/>
            </a:lvl1pPr>
          </a:lstStyle>
          <a:p>
            <a:r>
              <a:rPr lang="de-DE"/>
              <a:t>Mastertitelformat bearbeiten</a:t>
            </a:r>
            <a:endParaRPr lang="x-none"/>
          </a:p>
        </p:txBody>
      </p:sp>
      <p:sp>
        <p:nvSpPr>
          <p:cNvPr id="3" name="Untertitel 2">
            <a:extLst>
              <a:ext uri="{FF2B5EF4-FFF2-40B4-BE49-F238E27FC236}">
                <a16:creationId xmlns:a16="http://schemas.microsoft.com/office/drawing/2014/main" id="{B820A410-65A8-4830-B020-9335BE9C67B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de-DE"/>
              <a:t>Master-Untertitelformat bearbeiten</a:t>
            </a:r>
            <a:endParaRPr lang="x-none"/>
          </a:p>
        </p:txBody>
      </p:sp>
      <p:sp>
        <p:nvSpPr>
          <p:cNvPr id="4" name="Datumsplatzhalter 3">
            <a:extLst>
              <a:ext uri="{FF2B5EF4-FFF2-40B4-BE49-F238E27FC236}">
                <a16:creationId xmlns:a16="http://schemas.microsoft.com/office/drawing/2014/main" id="{5FC210BE-EB6D-4B60-B1F8-2CBF69EF466D}"/>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5" name="Fußzeilenplatzhalter 4">
            <a:extLst>
              <a:ext uri="{FF2B5EF4-FFF2-40B4-BE49-F238E27FC236}">
                <a16:creationId xmlns:a16="http://schemas.microsoft.com/office/drawing/2014/main" id="{153D978F-9AFC-4A84-952A-BA430C2D958C}"/>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id="{24E6ACB5-1D6D-4D6B-94D2-FAC0EED4FFB2}"/>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69159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535A275-94AF-46DE-8513-1D28962A7932}"/>
              </a:ext>
            </a:extLst>
          </p:cNvPr>
          <p:cNvSpPr>
            <a:spLocks noGrp="1"/>
          </p:cNvSpPr>
          <p:nvPr>
            <p:ph type="title"/>
          </p:nvPr>
        </p:nvSpPr>
        <p:spPr/>
        <p:txBody>
          <a:bodyPr/>
          <a:lstStyle/>
          <a:p>
            <a:r>
              <a:rPr lang="de-DE"/>
              <a:t>Mastertitelformat bearbeiten</a:t>
            </a:r>
            <a:endParaRPr lang="x-none"/>
          </a:p>
        </p:txBody>
      </p:sp>
      <p:sp>
        <p:nvSpPr>
          <p:cNvPr id="3" name="Inhaltsplatzhalter 2">
            <a:extLst>
              <a:ext uri="{FF2B5EF4-FFF2-40B4-BE49-F238E27FC236}">
                <a16:creationId xmlns:a16="http://schemas.microsoft.com/office/drawing/2014/main" id="{80A1B201-A023-4DC6-A132-07479E1FB060}"/>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id="{B16C3A76-7BCC-4A4E-9F6F-58B79CB7D69A}"/>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5" name="Fußzeilenplatzhalter 4">
            <a:extLst>
              <a:ext uri="{FF2B5EF4-FFF2-40B4-BE49-F238E27FC236}">
                <a16:creationId xmlns:a16="http://schemas.microsoft.com/office/drawing/2014/main" id="{1D320AFE-0CF0-4F23-BF82-934EE6A1B932}"/>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id="{19C2FE74-A2A8-4950-8C6A-31666AF12E7C}"/>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34562153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8E0568-3D7E-4BF4-81B5-FBA3BA0E388D}"/>
              </a:ext>
            </a:extLst>
          </p:cNvPr>
          <p:cNvSpPr>
            <a:spLocks noGrp="1"/>
          </p:cNvSpPr>
          <p:nvPr>
            <p:ph type="title"/>
          </p:nvPr>
        </p:nvSpPr>
        <p:spPr>
          <a:xfrm>
            <a:off x="623888" y="1709739"/>
            <a:ext cx="7886700" cy="2852737"/>
          </a:xfrm>
        </p:spPr>
        <p:txBody>
          <a:bodyPr anchor="b"/>
          <a:lstStyle>
            <a:lvl1pPr>
              <a:defRPr sz="4500"/>
            </a:lvl1pPr>
          </a:lstStyle>
          <a:p>
            <a:r>
              <a:rPr lang="de-DE"/>
              <a:t>Mastertitelformat bearbeiten</a:t>
            </a:r>
            <a:endParaRPr lang="x-none"/>
          </a:p>
        </p:txBody>
      </p:sp>
      <p:sp>
        <p:nvSpPr>
          <p:cNvPr id="3" name="Textplatzhalter 2">
            <a:extLst>
              <a:ext uri="{FF2B5EF4-FFF2-40B4-BE49-F238E27FC236}">
                <a16:creationId xmlns:a16="http://schemas.microsoft.com/office/drawing/2014/main" id="{F2BC571F-7AA3-423A-85A8-351F68D89E2D}"/>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74CC903-45D1-457D-B328-A7775457EC3D}"/>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5" name="Fußzeilenplatzhalter 4">
            <a:extLst>
              <a:ext uri="{FF2B5EF4-FFF2-40B4-BE49-F238E27FC236}">
                <a16:creationId xmlns:a16="http://schemas.microsoft.com/office/drawing/2014/main" id="{BA2AF9B8-CE53-4B55-BADA-A849953403F5}"/>
              </a:ext>
            </a:extLst>
          </p:cNvPr>
          <p:cNvSpPr>
            <a:spLocks noGrp="1"/>
          </p:cNvSpPr>
          <p:nvPr>
            <p:ph type="ftr" sz="quarter" idx="11"/>
          </p:nvPr>
        </p:nvSpPr>
        <p:spPr/>
        <p:txBody>
          <a:bodyPr/>
          <a:lstStyle/>
          <a:p>
            <a:endParaRPr lang="x-none"/>
          </a:p>
        </p:txBody>
      </p:sp>
      <p:sp>
        <p:nvSpPr>
          <p:cNvPr id="6" name="Foliennummernplatzhalter 5">
            <a:extLst>
              <a:ext uri="{FF2B5EF4-FFF2-40B4-BE49-F238E27FC236}">
                <a16:creationId xmlns:a16="http://schemas.microsoft.com/office/drawing/2014/main" id="{04C296F3-702E-43DF-8D4C-9ECE68B930F4}"/>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54631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6DDC7B-6894-4A6B-A249-E8D1A0600B5F}"/>
              </a:ext>
            </a:extLst>
          </p:cNvPr>
          <p:cNvSpPr>
            <a:spLocks noGrp="1"/>
          </p:cNvSpPr>
          <p:nvPr>
            <p:ph type="title"/>
          </p:nvPr>
        </p:nvSpPr>
        <p:spPr/>
        <p:txBody>
          <a:bodyPr/>
          <a:lstStyle/>
          <a:p>
            <a:r>
              <a:rPr lang="de-DE"/>
              <a:t>Mastertitelformat bearbeiten</a:t>
            </a:r>
            <a:endParaRPr lang="x-none"/>
          </a:p>
        </p:txBody>
      </p:sp>
      <p:sp>
        <p:nvSpPr>
          <p:cNvPr id="3" name="Inhaltsplatzhalter 2">
            <a:extLst>
              <a:ext uri="{FF2B5EF4-FFF2-40B4-BE49-F238E27FC236}">
                <a16:creationId xmlns:a16="http://schemas.microsoft.com/office/drawing/2014/main" id="{8F107A6F-C5D9-4C38-86D0-D99855263B13}"/>
              </a:ext>
            </a:extLst>
          </p:cNvPr>
          <p:cNvSpPr>
            <a:spLocks noGrp="1"/>
          </p:cNvSpPr>
          <p:nvPr>
            <p:ph sz="half" idx="1"/>
          </p:nvPr>
        </p:nvSpPr>
        <p:spPr>
          <a:xfrm>
            <a:off x="6286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Inhaltsplatzhalter 3">
            <a:extLst>
              <a:ext uri="{FF2B5EF4-FFF2-40B4-BE49-F238E27FC236}">
                <a16:creationId xmlns:a16="http://schemas.microsoft.com/office/drawing/2014/main" id="{33A8AFDC-4371-46C8-A19F-610C0905872C}"/>
              </a:ext>
            </a:extLst>
          </p:cNvPr>
          <p:cNvSpPr>
            <a:spLocks noGrp="1"/>
          </p:cNvSpPr>
          <p:nvPr>
            <p:ph sz="half" idx="2"/>
          </p:nvPr>
        </p:nvSpPr>
        <p:spPr>
          <a:xfrm>
            <a:off x="4629150" y="1825625"/>
            <a:ext cx="38862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5" name="Datumsplatzhalter 4">
            <a:extLst>
              <a:ext uri="{FF2B5EF4-FFF2-40B4-BE49-F238E27FC236}">
                <a16:creationId xmlns:a16="http://schemas.microsoft.com/office/drawing/2014/main" id="{9AE39D92-9FD2-43B3-9BC9-3950F1814EBE}"/>
              </a:ext>
            </a:extLst>
          </p:cNvPr>
          <p:cNvSpPr>
            <a:spLocks noGrp="1"/>
          </p:cNvSpPr>
          <p:nvPr>
            <p:ph type="dt" sz="half" idx="10"/>
          </p:nvPr>
        </p:nvSpPr>
        <p:spPr/>
        <p:txBody>
          <a:bodyPr/>
          <a:lstStyle/>
          <a:p>
            <a:fld id="{CF56A9C3-15D7-46A9-97BE-F4A70D5EA83D}" type="datetimeFigureOut">
              <a:rPr lang="x-none" smtClean="0"/>
              <a:t>20.09.2023</a:t>
            </a:fld>
            <a:endParaRPr lang="x-none"/>
          </a:p>
        </p:txBody>
      </p:sp>
      <p:sp>
        <p:nvSpPr>
          <p:cNvPr id="6" name="Fußzeilenplatzhalter 5">
            <a:extLst>
              <a:ext uri="{FF2B5EF4-FFF2-40B4-BE49-F238E27FC236}">
                <a16:creationId xmlns:a16="http://schemas.microsoft.com/office/drawing/2014/main" id="{45ACD3A3-34EF-424F-829E-4EED399B3D76}"/>
              </a:ext>
            </a:extLst>
          </p:cNvPr>
          <p:cNvSpPr>
            <a:spLocks noGrp="1"/>
          </p:cNvSpPr>
          <p:nvPr>
            <p:ph type="ftr" sz="quarter" idx="11"/>
          </p:nvPr>
        </p:nvSpPr>
        <p:spPr/>
        <p:txBody>
          <a:bodyPr/>
          <a:lstStyle/>
          <a:p>
            <a:endParaRPr lang="x-none"/>
          </a:p>
        </p:txBody>
      </p:sp>
      <p:sp>
        <p:nvSpPr>
          <p:cNvPr id="7" name="Foliennummernplatzhalter 6">
            <a:extLst>
              <a:ext uri="{FF2B5EF4-FFF2-40B4-BE49-F238E27FC236}">
                <a16:creationId xmlns:a16="http://schemas.microsoft.com/office/drawing/2014/main" id="{AD811330-1228-40E6-8242-1C3973B153FD}"/>
              </a:ext>
            </a:extLst>
          </p:cNvPr>
          <p:cNvSpPr>
            <a:spLocks noGrp="1"/>
          </p:cNvSpPr>
          <p:nvPr>
            <p:ph type="sldNum" sz="quarter" idx="12"/>
          </p:nvPr>
        </p:nvSpPr>
        <p:spPr/>
        <p:txBody>
          <a:bodyPr/>
          <a:lstStyle/>
          <a:p>
            <a:fld id="{221144F6-BC83-485A-B66D-34889F1F1130}" type="slidenum">
              <a:rPr lang="x-none" smtClean="0"/>
              <a:t>‹Nr.›</a:t>
            </a:fld>
            <a:endParaRPr lang="x-none"/>
          </a:p>
        </p:txBody>
      </p:sp>
    </p:spTree>
    <p:extLst>
      <p:ext uri="{BB962C8B-B14F-4D97-AF65-F5344CB8AC3E}">
        <p14:creationId xmlns:p14="http://schemas.microsoft.com/office/powerpoint/2010/main" val="425348024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5.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1026" name="Titelplatzhalter 1"/>
          <p:cNvSpPr>
            <a:spLocks noGrp="1"/>
          </p:cNvSpPr>
          <p:nvPr>
            <p:ph type="title"/>
          </p:nvPr>
        </p:nvSpPr>
        <p:spPr bwMode="auto">
          <a:xfrm>
            <a:off x="1763712" y="995178"/>
            <a:ext cx="6923088" cy="914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dirty="0" smtClean="0"/>
              <a:t>Themenüberschrift</a:t>
            </a:r>
          </a:p>
        </p:txBody>
      </p:sp>
      <p:sp>
        <p:nvSpPr>
          <p:cNvPr id="4" name="Datumsplatzhalter 3"/>
          <p:cNvSpPr>
            <a:spLocks noGrp="1"/>
          </p:cNvSpPr>
          <p:nvPr>
            <p:ph type="dt" sz="half" idx="2"/>
          </p:nvPr>
        </p:nvSpPr>
        <p:spPr>
          <a:xfrm>
            <a:off x="1763712" y="6154060"/>
            <a:ext cx="1596176" cy="422276"/>
          </a:xfrm>
          <a:prstGeom prst="rect">
            <a:avLst/>
          </a:prstGeom>
        </p:spPr>
        <p:txBody>
          <a:bodyPr vert="horz" wrap="square" lIns="0" tIns="0" rIns="0" bIns="0" numCol="1" anchor="t" anchorCtr="0" compatLnSpc="1">
            <a:prstTxWarp prst="textNoShape">
              <a:avLst/>
            </a:prstTxWarp>
          </a:bodyPr>
          <a:lstStyle>
            <a:lvl1pPr>
              <a:defRPr sz="2400" baseline="0">
                <a:solidFill>
                  <a:schemeClr val="tx1"/>
                </a:solidFill>
              </a:defRPr>
            </a:lvl1pPr>
          </a:lstStyle>
          <a:p>
            <a:fld id="{E4E0DC30-BA98-49A6-99A2-E1049ADC76CF}" type="datetime1">
              <a:rPr lang="de-DE" smtClean="0"/>
              <a:t>20.09.2023</a:t>
            </a:fld>
            <a:endParaRPr lang="de-DE"/>
          </a:p>
        </p:txBody>
      </p:sp>
      <p:sp>
        <p:nvSpPr>
          <p:cNvPr id="6" name="Foliennummernplatzhalter 5"/>
          <p:cNvSpPr>
            <a:spLocks noGrp="1"/>
          </p:cNvSpPr>
          <p:nvPr>
            <p:ph type="sldNum" sz="quarter" idx="4"/>
          </p:nvPr>
        </p:nvSpPr>
        <p:spPr>
          <a:xfrm>
            <a:off x="6553200" y="6154060"/>
            <a:ext cx="2133600" cy="365125"/>
          </a:xfrm>
          <a:prstGeom prst="rect">
            <a:avLst/>
          </a:prstGeom>
        </p:spPr>
        <p:txBody>
          <a:bodyPr vert="horz" wrap="square" lIns="0" tIns="0" rIns="0" bIns="0" numCol="1" anchor="t" anchorCtr="0" compatLnSpc="1">
            <a:prstTxWarp prst="textNoShape">
              <a:avLst/>
            </a:prstTxWarp>
          </a:bodyPr>
          <a:lstStyle>
            <a:lvl1pPr algn="r">
              <a:defRPr lang="de-DE" sz="2400" smtClean="0">
                <a:solidFill>
                  <a:schemeClr val="tx1"/>
                </a:solidFill>
              </a:defRPr>
            </a:lvl1pPr>
          </a:lstStyle>
          <a:p>
            <a:fld id="{C3CD663C-4243-4A9A-9562-DEEBCC352EEB}" type="slidenum">
              <a:rPr lang="de-DE" smtClean="0"/>
              <a:pPr/>
              <a:t>‹Nr.›</a:t>
            </a:fld>
            <a:endParaRPr lang="de-DE"/>
          </a:p>
        </p:txBody>
      </p:sp>
      <p:sp>
        <p:nvSpPr>
          <p:cNvPr id="3" name="Textplatzhalter 2"/>
          <p:cNvSpPr>
            <a:spLocks noGrp="1"/>
          </p:cNvSpPr>
          <p:nvPr>
            <p:ph type="body" idx="1"/>
          </p:nvPr>
        </p:nvSpPr>
        <p:spPr>
          <a:xfrm>
            <a:off x="1763712" y="2452913"/>
            <a:ext cx="6923088" cy="3673249"/>
          </a:xfrm>
          <a:prstGeom prst="rect">
            <a:avLst/>
          </a:prstGeom>
        </p:spPr>
        <p:txBody>
          <a:bodyPr vert="horz" lIns="0" tIns="0" rIns="0" bIns="0" rtlCol="0">
            <a:normAutofit/>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1" r:id="rId4"/>
    <p:sldLayoutId id="2147483662" r:id="rId5"/>
  </p:sldLayoutIdLst>
  <p:hf hdr="0" ftr="0"/>
  <p:txStyles>
    <p:titleStyle>
      <a:lvl1pPr algn="l" defTabSz="457200" rtl="0" eaLnBrk="0" fontAlgn="base" hangingPunct="0">
        <a:lnSpc>
          <a:spcPts val="5000"/>
        </a:lnSpc>
        <a:spcBef>
          <a:spcPct val="0"/>
        </a:spcBef>
        <a:spcAft>
          <a:spcPct val="0"/>
        </a:spcAft>
        <a:defRPr sz="4600" b="1" kern="1200">
          <a:solidFill>
            <a:srgbClr val="9B3540"/>
          </a:solidFill>
          <a:latin typeface="Calibri" pitchFamily="34" charset="0"/>
          <a:ea typeface="MS PGothic" pitchFamily="34" charset="-128"/>
          <a:cs typeface="Calibri"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0" indent="0" algn="l" defTabSz="457200" rtl="0" eaLnBrk="0" fontAlgn="base" hangingPunct="0">
        <a:spcBef>
          <a:spcPts val="0"/>
        </a:spcBef>
        <a:spcAft>
          <a:spcPts val="2400"/>
        </a:spcAft>
        <a:buFont typeface="Arial" pitchFamily="34" charset="0"/>
        <a:buNone/>
        <a:defRPr lang="de-DE" sz="2400" kern="1200" baseline="0" dirty="0" smtClean="0">
          <a:solidFill>
            <a:schemeClr val="accent1"/>
          </a:solidFill>
          <a:latin typeface="Calibri" pitchFamily="34" charset="0"/>
          <a:ea typeface="MS PGothic" pitchFamily="34" charset="-128"/>
          <a:cs typeface="ＭＳ Ｐゴシック" charset="0"/>
        </a:defRPr>
      </a:lvl1pPr>
      <a:lvl2pPr marL="0" indent="0" algn="l" defTabSz="457200" rtl="0" eaLnBrk="0" fontAlgn="base" hangingPunct="0">
        <a:lnSpc>
          <a:spcPts val="2500"/>
        </a:lnSpc>
        <a:spcBef>
          <a:spcPts val="0"/>
        </a:spcBef>
        <a:spcAft>
          <a:spcPts val="2500"/>
        </a:spcAft>
        <a:buFont typeface="Arial" pitchFamily="34" charset="0"/>
        <a:buNone/>
        <a:defRPr lang="de-DE" sz="2000" kern="1200" baseline="0" dirty="0" smtClean="0">
          <a:solidFill>
            <a:schemeClr val="tx1"/>
          </a:solidFill>
          <a:latin typeface="Calibri Light" pitchFamily="34" charset="0"/>
          <a:ea typeface="MS PGothic" pitchFamily="34" charset="-128"/>
          <a:cs typeface="+mn-cs"/>
        </a:defRPr>
      </a:lvl2pPr>
      <a:lvl3pPr marL="261938" indent="-261938"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3pPr>
      <a:lvl4pPr marL="603250" indent="-239713"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4pPr>
      <a:lvl5pPr marL="900113" indent="-276225" algn="l" defTabSz="457200" rtl="0" eaLnBrk="0" fontAlgn="base" hangingPunct="0">
        <a:lnSpc>
          <a:spcPts val="2500"/>
        </a:lnSpc>
        <a:spcBef>
          <a:spcPts val="0"/>
        </a:spcBef>
        <a:spcAft>
          <a:spcPct val="0"/>
        </a:spcAft>
        <a:buClr>
          <a:schemeClr val="accent1"/>
        </a:buClr>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78A1357A-4B86-4C6A-8F27-1C187BA2D4FF}"/>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Mastertitelformat bearbeiten</a:t>
            </a:r>
            <a:endParaRPr lang="x-none"/>
          </a:p>
        </p:txBody>
      </p:sp>
      <p:sp>
        <p:nvSpPr>
          <p:cNvPr id="3" name="Textplatzhalter 2">
            <a:extLst>
              <a:ext uri="{FF2B5EF4-FFF2-40B4-BE49-F238E27FC236}">
                <a16:creationId xmlns:a16="http://schemas.microsoft.com/office/drawing/2014/main" id="{896DEA98-DDCC-44E9-9F8F-6717C87C61F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x-none"/>
          </a:p>
        </p:txBody>
      </p:sp>
      <p:sp>
        <p:nvSpPr>
          <p:cNvPr id="4" name="Datumsplatzhalter 3">
            <a:extLst>
              <a:ext uri="{FF2B5EF4-FFF2-40B4-BE49-F238E27FC236}">
                <a16:creationId xmlns:a16="http://schemas.microsoft.com/office/drawing/2014/main" id="{81437454-F092-45F8-A183-0787DEB60D1C}"/>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6A9C3-15D7-46A9-97BE-F4A70D5EA83D}" type="datetimeFigureOut">
              <a:rPr lang="x-none" smtClean="0"/>
              <a:t>20.09.2023</a:t>
            </a:fld>
            <a:endParaRPr lang="x-none"/>
          </a:p>
        </p:txBody>
      </p:sp>
      <p:sp>
        <p:nvSpPr>
          <p:cNvPr id="5" name="Fußzeilenplatzhalter 4">
            <a:extLst>
              <a:ext uri="{FF2B5EF4-FFF2-40B4-BE49-F238E27FC236}">
                <a16:creationId xmlns:a16="http://schemas.microsoft.com/office/drawing/2014/main" id="{C9178B08-1BD5-45F5-AA00-87FAF3E8C490}"/>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x-none"/>
          </a:p>
        </p:txBody>
      </p:sp>
      <p:sp>
        <p:nvSpPr>
          <p:cNvPr id="6" name="Foliennummernplatzhalter 5">
            <a:extLst>
              <a:ext uri="{FF2B5EF4-FFF2-40B4-BE49-F238E27FC236}">
                <a16:creationId xmlns:a16="http://schemas.microsoft.com/office/drawing/2014/main" id="{40714CDF-AA83-4CE8-B0B9-DAC97976B13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1144F6-BC83-485A-B66D-34889F1F1130}" type="slidenum">
              <a:rPr lang="x-none" smtClean="0"/>
              <a:t>‹Nr.›</a:t>
            </a:fld>
            <a:endParaRPr lang="x-none"/>
          </a:p>
        </p:txBody>
      </p:sp>
    </p:spTree>
    <p:extLst>
      <p:ext uri="{BB962C8B-B14F-4D97-AF65-F5344CB8AC3E}">
        <p14:creationId xmlns:p14="http://schemas.microsoft.com/office/powerpoint/2010/main" val="3107626336"/>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slide" Target="slide2.xml"/></Relationships>
</file>

<file path=ppt/slides/_rels/slide10.xml.rels><?xml version="1.0" encoding="UTF-8" standalone="yes"?>
<Relationships xmlns="http://schemas.openxmlformats.org/package/2006/relationships"><Relationship Id="rId3" Type="http://schemas.openxmlformats.org/officeDocument/2006/relationships/slide" Target="slide11.xml"/><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7" Type="http://schemas.openxmlformats.org/officeDocument/2006/relationships/slide" Target="slide12.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arbeitswelt.erzbistum-bamberg.de/vertretung-der-schwerbehinderten---gruppe-verwaltung/links" TargetMode="External"/><Relationship Id="rId5" Type="http://schemas.openxmlformats.org/officeDocument/2006/relationships/image" Target="../media/image28.jpg"/><Relationship Id="rId4" Type="http://schemas.openxmlformats.org/officeDocument/2006/relationships/hyperlink" Target="https://dejure.org/gesetze/SGB_IX_a.F./95.html"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slide" Target="slide36.xml"/><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slide" Target="slide13.xml"/><Relationship Id="rId1" Type="http://schemas.openxmlformats.org/officeDocument/2006/relationships/slideLayout" Target="../slideLayouts/slideLayout2.xml"/><Relationship Id="rId6" Type="http://schemas.openxmlformats.org/officeDocument/2006/relationships/image" Target="../media/image29.jpg"/><Relationship Id="rId11" Type="http://schemas.openxmlformats.org/officeDocument/2006/relationships/image" Target="../media/image34.jpg"/><Relationship Id="rId5" Type="http://schemas.openxmlformats.org/officeDocument/2006/relationships/slide" Target="slide44.xml"/><Relationship Id="rId10" Type="http://schemas.openxmlformats.org/officeDocument/2006/relationships/image" Target="../media/image33.jpg"/><Relationship Id="rId4" Type="http://schemas.openxmlformats.org/officeDocument/2006/relationships/slide" Target="slide45.xml"/><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slide" Target="slide14.xml"/><Relationship Id="rId7" Type="http://schemas.openxmlformats.org/officeDocument/2006/relationships/slide" Target="slide24.xml"/><Relationship Id="rId2" Type="http://schemas.openxmlformats.org/officeDocument/2006/relationships/slide" Target="slide35.xml"/><Relationship Id="rId1" Type="http://schemas.openxmlformats.org/officeDocument/2006/relationships/slideLayout" Target="../slideLayouts/slideLayout2.xml"/><Relationship Id="rId6" Type="http://schemas.openxmlformats.org/officeDocument/2006/relationships/slide" Target="slide21.xml"/><Relationship Id="rId5" Type="http://schemas.openxmlformats.org/officeDocument/2006/relationships/slide" Target="slide18.xml"/><Relationship Id="rId4" Type="http://schemas.openxmlformats.org/officeDocument/2006/relationships/slide" Target="slide17.xml"/><Relationship Id="rId9"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slide" Target="slide15.xml"/><Relationship Id="rId3" Type="http://schemas.openxmlformats.org/officeDocument/2006/relationships/image" Target="../media/image36.emf"/><Relationship Id="rId7" Type="http://schemas.openxmlformats.org/officeDocument/2006/relationships/image" Target="../media/image38.png"/><Relationship Id="rId2" Type="http://schemas.openxmlformats.org/officeDocument/2006/relationships/hyperlink" Target="https://bistumshandbuch.eo-ba.directory/EOB/Dokumente/Forms/BHB-Aufgabe/docsethomepage.aspx?ID=23&amp;FolderCTID=0x0120D52000A60C7381B3B9904F902DB1D9975BBA2D00CD3D30B5C912C44CBE8B77B59F644948&amp;List=64d52d5c-97a4-45cf-ae74-b72cebbf5673&amp;RootFolder=%2FEOB%2FDokumente%2F2%2DEinfuehrung%5Fneuer%5FMitarbeitenden&amp;RecSrc=%2FEOB%2FDokumente%2F2%2DEinfuehrung%5Fneuer%5FMitarbeitenden" TargetMode="External"/><Relationship Id="rId1" Type="http://schemas.openxmlformats.org/officeDocument/2006/relationships/slideLayout" Target="../slideLayouts/slideLayout2.xml"/><Relationship Id="rId6" Type="http://schemas.openxmlformats.org/officeDocument/2006/relationships/hyperlink" Target="https://bistumshandbuch.eo-ba.directory/EOB/Dokumente/Forms/BHB-Aufgabe/docsethomepage.aspx?ID=251&amp;FolderCTID=0x0120D52000A60C7381B3B9904F902DB1D9975BBA2D00CD3D30B5C912C44CBE8B77B59F644948&amp;List=64d52d5c-97a4-45cf-ae74-b72cebbf5673&amp;RootFolder=%2FEOB%2FDokumente%2F2%2DEinfuehrung%5Fneuer%5FMitarbeitenden%2FWillkommensmappe&amp;RecSrc=%2FEOB%2FDokumente%2F2%2DEinfuehrung%5Fneuer%5FMitarbeitenden%2FWillkommensmappe" TargetMode="External"/><Relationship Id="rId5" Type="http://schemas.openxmlformats.org/officeDocument/2006/relationships/image" Target="../media/image37.png"/><Relationship Id="rId4" Type="http://schemas.openxmlformats.org/officeDocument/2006/relationships/hyperlink" Target="https://ordinariat.erzbistum-bamberg.de/organigramm-des-ordinariats" TargetMode="External"/><Relationship Id="rId9"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hyperlink" Target="https://baeckerei-seel.de/cafe-hoernla/" TargetMode="External"/><Relationship Id="rId7" Type="http://schemas.openxmlformats.org/officeDocument/2006/relationships/slide" Target="slide16.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hyperlink" Target="https://intranet.eo-ba.directory/Mitarbeitervertretungen/mav-verwaltung/_layouts/15/start.aspx#/Freigegebene%20Dokumente/Forms/AllItems.aspx?RootFolder=/Mitarbeitervertretungen/mav-verwaltung/Freigegebene%20Dokumente/Speisenpl%C3%A4ne&amp;amp;FolderCTID=0x0120001CACD98787A4774699E3BF9F0E882421" TargetMode="External"/><Relationship Id="rId4" Type="http://schemas.openxmlformats.org/officeDocument/2006/relationships/image" Target="../media/image39.jpg"/></Relationships>
</file>

<file path=ppt/slides/_rels/slide16.xml.rels><?xml version="1.0" encoding="UTF-8" standalone="yes"?>
<Relationships xmlns="http://schemas.openxmlformats.org/package/2006/relationships"><Relationship Id="rId8" Type="http://schemas.openxmlformats.org/officeDocument/2006/relationships/slide" Target="slide17.xml"/><Relationship Id="rId3" Type="http://schemas.openxmlformats.org/officeDocument/2006/relationships/image" Target="../media/image12.jpg"/><Relationship Id="rId7" Type="http://schemas.openxmlformats.org/officeDocument/2006/relationships/image" Target="../media/image35.png"/><Relationship Id="rId2" Type="http://schemas.openxmlformats.org/officeDocument/2006/relationships/image" Target="../media/image41.jpg"/><Relationship Id="rId1" Type="http://schemas.openxmlformats.org/officeDocument/2006/relationships/slideLayout" Target="../slideLayouts/slideLayout2.xml"/><Relationship Id="rId6" Type="http://schemas.openxmlformats.org/officeDocument/2006/relationships/image" Target="../media/image43.jpg"/><Relationship Id="rId5" Type="http://schemas.openxmlformats.org/officeDocument/2006/relationships/image" Target="../media/image42.jpg"/><Relationship Id="rId4" Type="http://schemas.openxmlformats.org/officeDocument/2006/relationships/hyperlink" Target="https://www.bamberg.info/"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intranet.eo-ba.directory/_layouts/15/WopiFrame.aspx?sourcedoc=%7b49B7BEBC-5E7A-4453-876C-90DB0B11FA59%7d&amp;file=Dienstvereinbarung%20Qualifizierung.pdf&amp;action=default" TargetMode="External"/><Relationship Id="rId13" Type="http://schemas.openxmlformats.org/officeDocument/2006/relationships/hyperlink" Target="https://intranet.eo-ba.directory/_layouts/15/WopiFrame.aspx?sourcedoc=%7bF74AE6C9-07D0-4F47-9841-A860F4282328%7d&amp;file=DV%20erweitertes%20F%C3%BChrungszeugnis_Januar%202016.pdf&amp;action=default" TargetMode="External"/><Relationship Id="rId18" Type="http://schemas.openxmlformats.org/officeDocument/2006/relationships/image" Target="../media/image45.png"/><Relationship Id="rId3" Type="http://schemas.openxmlformats.org/officeDocument/2006/relationships/image" Target="../media/image12.jpg"/><Relationship Id="rId7" Type="http://schemas.openxmlformats.org/officeDocument/2006/relationships/hyperlink" Target="https://intranet.eo-ba.directory/_layouts/15/WopiFrame.aspx?sourcedoc=%7b468EC4C3-1F6F-4529-81FC-ECC94A375DEE%7d&amp;file=Dienstvereinbarung%20%C3%BCber%20Einbau%20und%20Nutzung%20von%20elektronischen%20Schlie%C3%9Fanlagen%20u.%20Zutrittssystemen.pdf&amp;action=default" TargetMode="External"/><Relationship Id="rId12" Type="http://schemas.openxmlformats.org/officeDocument/2006/relationships/hyperlink" Target="https://intranet.eo-ba.directory/_layouts/15/WopiFrame.aspx?sourcedoc=%7b4F020C74-981F-45FD-9268-398A9F1B739E%7d&amp;file=DV%20zur%20L%C3%B6sung%20bei%20eskalierendem%20Konflikt%20und%20Mobbing.pdf&amp;action=default" TargetMode="External"/><Relationship Id="rId17" Type="http://schemas.openxmlformats.org/officeDocument/2006/relationships/image" Target="../media/image44.png"/><Relationship Id="rId2" Type="http://schemas.openxmlformats.org/officeDocument/2006/relationships/notesSlide" Target="../notesSlides/notesSlide3.xml"/><Relationship Id="rId16" Type="http://schemas.openxmlformats.org/officeDocument/2006/relationships/hyperlink" Target="https://bistumshandbuch.eo-ba.directory/EOB/Dokumente/Forms/BHB-Aufgabe/docsethomepage.aspx?ID=957&amp;FolderCTID=0x0120D52000A60C7381B3B9904F902DB1D9975BBA2D00CD3D30B5C912C44CBE8B77B59F644948&amp;List=64d52d5c-97a4-45cf-ae74-b72cebbf5673&amp;RootFolder=%2FEOB%2FDokumente%2F3%2DDienstvereinbarungen%5Fund%5FVorgaben&amp;RecSrc=%2FEOB%2FDokumente%2F3%2DDienstvereinbarungen%5Fund%5FVorgaben" TargetMode="External"/><Relationship Id="rId1" Type="http://schemas.openxmlformats.org/officeDocument/2006/relationships/slideLayout" Target="../slideLayouts/slideLayout2.xml"/><Relationship Id="rId6" Type="http://schemas.openxmlformats.org/officeDocument/2006/relationships/hyperlink" Target="https://intranet.eo-ba.directory/_layouts/15/WopiFrame.aspx?sourcedoc=%7bE33A486E-FAEF-4E00-B569-77703A836D8C%7d&amp;file=DV_Zeiterfassungssystem_April%202016.pdf&amp;action=default" TargetMode="External"/><Relationship Id="rId11" Type="http://schemas.openxmlformats.org/officeDocument/2006/relationships/hyperlink" Target="https://intranet.eo-ba.directory/_layouts/15/WopiFrame.aspx?sourcedoc=%7bC1481E9D-168B-4D34-B50C-7FC69E0F305D%7d&amp;file=Dienstvereinbarung%20zur%20Pr%C3%A4vention%20von%20Gesundheitsgefahren%20durch%20riskanten%20Alkohol-%20und%20Suchtmittelkonsum.pdf&amp;action=default" TargetMode="External"/><Relationship Id="rId5" Type="http://schemas.openxmlformats.org/officeDocument/2006/relationships/hyperlink" Target="https://intranet.eo-ba.directory/_layouts/15/WopiFrame.aspx?sourcedoc=%7b48E19311-3206-4B15-88C3-D3882BD6CDA6%7d&amp;file=Dienstvereinbarung%20%C3%BCber%20eine%20Rahmenordnung%20zur%20Dienstzeitregelung.pdf&amp;action=default" TargetMode="External"/><Relationship Id="rId15" Type="http://schemas.openxmlformats.org/officeDocument/2006/relationships/image" Target="../media/image35.png"/><Relationship Id="rId10" Type="http://schemas.openxmlformats.org/officeDocument/2006/relationships/hyperlink" Target="https://intranet.eo-ba.directory/_layouts/15/WopiFrame.aspx?sourcedoc=%7bD6F06A9C-601C-4DD6-AF5A-A8CA28423559%7d&amp;file=Dienstvereinbarung%20Betriebliches%20Eingliederungsmanagement.pdf&amp;action=default" TargetMode="External"/><Relationship Id="rId19" Type="http://schemas.openxmlformats.org/officeDocument/2006/relationships/slide" Target="slide18.xml"/><Relationship Id="rId4" Type="http://schemas.openxmlformats.org/officeDocument/2006/relationships/hyperlink" Target="https://mav-verwaltung.erzbistum-bamberg.de/" TargetMode="External"/><Relationship Id="rId9" Type="http://schemas.openxmlformats.org/officeDocument/2006/relationships/hyperlink" Target="https://intranet.eo-ba.directory/_layouts/15/WopiFrame.aspx?sourcedoc=%7b6EFCE804-040D-43DE-B0E3-0F29E042D254%7d&amp;file=Dienstvereinbarung%20Alternierende%20Telearbeit.pdf&amp;action=default" TargetMode="External"/><Relationship Id="rId14" Type="http://schemas.openxmlformats.org/officeDocument/2006/relationships/hyperlink" Target="https://intranet.eo-ba.directory/_layouts/15/WopiFrame.aspx?sourcedoc=%7b69584E74-B1FE-4A4E-AE05-C65D552F02D3%7d&amp;file=DV_Rufbereitschaft_Betreuung_IT-Systeme_Verlaengerung_bis_2024_02_28.pdf&amp;action=defaul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6.jpg"/><Relationship Id="rId7" Type="http://schemas.openxmlformats.org/officeDocument/2006/relationships/slide" Target="slide20.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19.xml.rels><?xml version="1.0" encoding="UTF-8" standalone="yes"?>
<Relationships xmlns="http://schemas.openxmlformats.org/package/2006/relationships"><Relationship Id="rId3" Type="http://schemas.openxmlformats.org/officeDocument/2006/relationships/image" Target="../media/image50.jpg"/><Relationship Id="rId7" Type="http://schemas.openxmlformats.org/officeDocument/2006/relationships/slide" Target="slide20.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53.jpg"/><Relationship Id="rId5" Type="http://schemas.openxmlformats.org/officeDocument/2006/relationships/image" Target="../media/image52.jpg"/><Relationship Id="rId4" Type="http://schemas.openxmlformats.org/officeDocument/2006/relationships/image" Target="../media/image51.jp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slide" Target="slide21.xml"/><Relationship Id="rId3" Type="http://schemas.openxmlformats.org/officeDocument/2006/relationships/hyperlink" Target="https://bistumshandbuch.eo-ba.directory/oad/Dokumente/Forms/BHB-Aufgabe/docsethomepage.aspx?ID=193&amp;FolderCTID=0x0120D52000A60C7381B3B9904F902DB1D9975BBA2D008F2DE03BBBA4DC46B652D48D764E922D&amp;List=da204e61-3dd6-4f92-aca8-25978d339a4f&amp;RootFolder=%2Foad%2FDokumente%2FGesundheitsfoerderung%2FGesundheitstipp&amp;RecSrc=%2Foad%2FDokumente%2FGesundheitsfoerderung%2FGesundheitstipp" TargetMode="External"/><Relationship Id="rId7" Type="http://schemas.openxmlformats.org/officeDocument/2006/relationships/image" Target="../media/image57.tif"/><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56.jpg"/><Relationship Id="rId5" Type="http://schemas.openxmlformats.org/officeDocument/2006/relationships/image" Target="../media/image55.jp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image" Target="../media/image58.png"/><Relationship Id="rId7" Type="http://schemas.openxmlformats.org/officeDocument/2006/relationships/image" Target="../media/image60.jpg"/><Relationship Id="rId2" Type="http://schemas.openxmlformats.org/officeDocument/2006/relationships/hyperlink" Target="https://bistumshandbuch.eo-ba.directory/SitePages/Home.aspx" TargetMode="Externa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59.png"/><Relationship Id="rId4" Type="http://schemas.openxmlformats.org/officeDocument/2006/relationships/image" Target="../media/image12.jpg"/></Relationships>
</file>

<file path=ppt/slides/_rels/slide2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slide" Target="slide23.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dioezesanbibliothek-bamberg.de/oeffnungszeiten/index.html" TargetMode="External"/><Relationship Id="rId5" Type="http://schemas.openxmlformats.org/officeDocument/2006/relationships/image" Target="../media/image61.png"/><Relationship Id="rId4" Type="http://schemas.openxmlformats.org/officeDocument/2006/relationships/hyperlink" Target="https://katalog.ub.uni-bamberg.de/ubg-www/Katalog/"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bistumshandbuch.eo-ba.directory/oad/_layouts/15/WopiFrame.aspx?sourcedoc=%7b4AC42103-3EE6-42DD-852C-A1258DC6008C%7d&amp;file=Durchfuehrungsverordnung_Datenschutz_Amtsblatt_142_(2019)_13-33.pdf&amp;action=default" TargetMode="External"/><Relationship Id="rId3" Type="http://schemas.openxmlformats.org/officeDocument/2006/relationships/image" Target="../media/image12.jpg"/><Relationship Id="rId7" Type="http://schemas.openxmlformats.org/officeDocument/2006/relationships/image" Target="../media/image6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3.jpg"/><Relationship Id="rId11" Type="http://schemas.openxmlformats.org/officeDocument/2006/relationships/comments" Target="../comments/comment1.xml"/><Relationship Id="rId5" Type="http://schemas.openxmlformats.org/officeDocument/2006/relationships/hyperlink" Target="https://bistumshandbuch.eo-ba.directory/oad/Lists/Aufgabengruppen/DispForm.aspx?ID=3&amp;Source=https://bistumshandbuch.eo-ba.directory/oad/SitePages/Aufgabenhauptgruppe.aspx" TargetMode="External"/><Relationship Id="rId10" Type="http://schemas.openxmlformats.org/officeDocument/2006/relationships/slide" Target="slide24.xml"/><Relationship Id="rId4" Type="http://schemas.openxmlformats.org/officeDocument/2006/relationships/image" Target="../media/image62.png"/><Relationship Id="rId9" Type="http://schemas.openxmlformats.org/officeDocument/2006/relationships/hyperlink" Target="https://bistumshandbuch.eo-ba.directory/oad/_layouts/15/WopiFrame.aspx?sourcedoc=%7b43A20720-9684-4C1C-A05D-1B4D96E4214A%7d&amp;file=Datenschutz-Allg.-Schulung.pdf&amp;action=default"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slide" Target="slide25.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jpg"/><Relationship Id="rId4" Type="http://schemas.openxmlformats.org/officeDocument/2006/relationships/image" Target="../media/image65.jp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69.png"/><Relationship Id="rId2" Type="http://schemas.openxmlformats.org/officeDocument/2006/relationships/hyperlink" Target="https://bistumshandbuch.eo-ba.directory/sites/Informationstechnik/IT/SitePages/Aufgabenhauptgruppe.aspx" TargetMode="Externa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hyperlink" Target="https://iam.eo-ba.de/tenfold/" TargetMode="External"/><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hyperlink" Target="mailto:support@erzbistum-bamberg.de" TargetMode="External"/><Relationship Id="rId7" Type="http://schemas.openxmlformats.org/officeDocument/2006/relationships/slide" Target="slide27.xml"/><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jpg"/></Relationships>
</file>

<file path=ppt/slides/_rels/slide27.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image" Target="../media/image72.png"/><Relationship Id="rId7" Type="http://schemas.openxmlformats.org/officeDocument/2006/relationships/hyperlink" Target="https://personalentwicklung.erzbistum-bamberg.de/aktuell/veranstaltungen/"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74.jpg"/><Relationship Id="rId5" Type="http://schemas.openxmlformats.org/officeDocument/2006/relationships/hyperlink" Target="https://pfarreien.erzbistum-bamberg.de/fortbildung/index.html" TargetMode="External"/><Relationship Id="rId4" Type="http://schemas.openxmlformats.org/officeDocument/2006/relationships/image" Target="../media/image73.jpg"/></Relationships>
</file>

<file path=ppt/slides/_rels/slide28.xml.rels><?xml version="1.0" encoding="UTF-8" standalone="yes"?>
<Relationships xmlns="http://schemas.openxmlformats.org/package/2006/relationships"><Relationship Id="rId8" Type="http://schemas.openxmlformats.org/officeDocument/2006/relationships/image" Target="../media/image77.png"/><Relationship Id="rId3" Type="http://schemas.microsoft.com/office/2007/relationships/hdphoto" Target="../media/hdphoto2.wdp"/><Relationship Id="rId7" Type="http://schemas.openxmlformats.org/officeDocument/2006/relationships/hyperlink" Target="https://help.webex.com/de-de/article/5mgmmb/Webex-App-%7C-Anrufe-mit-Ihrem-Telefon" TargetMode="Externa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6.jpg"/><Relationship Id="rId11" Type="http://schemas.openxmlformats.org/officeDocument/2006/relationships/slide" Target="slide29.xml"/><Relationship Id="rId5" Type="http://schemas.openxmlformats.org/officeDocument/2006/relationships/hyperlink" Target="https://bistumshandbuch.eo-ba.directory/sites/Informationstechnik/IT/Dokumente/Forms/BHB-Aufgabe/docsethomepage.aspx?ID=43&amp;FolderCTID=0x0120D52000A60C7381B3B9904F902DB1D9975BBA2D0057AE74E73B8CF14DA1D33CA4FC3F5948&amp;List=810ccdc4-b6e6-4ead-becf-489d3c4cce56&amp;RootFolder=%2Fsites%2FInformationstechnik%2FIT%2FDokumente%2FDocument%20Control&amp;RecSrc=%2Fsites%2FInformationstechnik%2FIT%2FDokumente%2FDocument%20Control" TargetMode="External"/><Relationship Id="rId10" Type="http://schemas.openxmlformats.org/officeDocument/2006/relationships/hyperlink" Target="https://www.manualslib.com/manual/827057/Cisco-9900-Series.html" TargetMode="External"/><Relationship Id="rId4" Type="http://schemas.openxmlformats.org/officeDocument/2006/relationships/image" Target="../media/image12.jpg"/><Relationship Id="rId9" Type="http://schemas.microsoft.com/office/2007/relationships/hdphoto" Target="../media/hdphoto3.wdp"/></Relationships>
</file>

<file path=ppt/slides/_rels/slide29.xml.rels><?xml version="1.0" encoding="UTF-8" standalone="yes"?>
<Relationships xmlns="http://schemas.openxmlformats.org/package/2006/relationships"><Relationship Id="rId8" Type="http://schemas.openxmlformats.org/officeDocument/2006/relationships/hyperlink" Target="https://internet.erzbistum-bamberg.de/" TargetMode="External"/><Relationship Id="rId3" Type="http://schemas.openxmlformats.org/officeDocument/2006/relationships/image" Target="../media/image78.jpg"/><Relationship Id="rId7" Type="http://schemas.openxmlformats.org/officeDocument/2006/relationships/image" Target="../media/image80.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bistumshandbuch.eo-ba.directory/EOB/Dokumente/Forms/BHB-Aufgabe/docsethomepage.aspx?ID=27&amp;FolderCTID=0x0120D52000A60C7381B3B9904F902DB1D9975BBA2D00CD3D30B5C912C44CBE8B77B59F644948&amp;List=64d52d5c-97a4-45cf-ae74-b72cebbf5673&amp;RootFolder=%2FEOB%2FDokumente%2FFinanzbuchhaltung&amp;RecSrc=%2FEOB%2FDokumente%2FFinanzbuchhaltung" TargetMode="External"/><Relationship Id="rId11" Type="http://schemas.openxmlformats.org/officeDocument/2006/relationships/slide" Target="slide30.xml"/><Relationship Id="rId5" Type="http://schemas.openxmlformats.org/officeDocument/2006/relationships/hyperlink" Target="https://bistumshandbuch.eo-ba.directory/sites/Informationstechnik/IT/Dokumente/Forms/BHB-Aufgabe/docsethomepage.aspx?ID=33&amp;FolderCTID=0x0120D52000A60C7381B3B9904F902DB1D9975BBA2D0057AE74E73B8CF14DA1D33CA4FC3F5948&amp;List=810ccdc4-b6e6-4ead-becf-489d3c4cce56&amp;RootFolder=%2Fsites%2FInformationstechnik%2FIT%2FDokumente%2FShareFile&amp;RecSrc=%2Fsites%2FInformationstechnik%2FIT%2FDokumente%2FShareFile" TargetMode="External"/><Relationship Id="rId10" Type="http://schemas.openxmlformats.org/officeDocument/2006/relationships/image" Target="../media/image82.jpg"/><Relationship Id="rId4" Type="http://schemas.openxmlformats.org/officeDocument/2006/relationships/image" Target="../media/image79.png"/><Relationship Id="rId9" Type="http://schemas.openxmlformats.org/officeDocument/2006/relationships/image" Target="../media/image81.pn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 Target="slide1.xml"/><Relationship Id="rId1" Type="http://schemas.openxmlformats.org/officeDocument/2006/relationships/slideLayout" Target="../slideLayouts/slideLayout1.xml"/><Relationship Id="rId4" Type="http://schemas.openxmlformats.org/officeDocument/2006/relationships/slide" Target="slide4.xml"/></Relationships>
</file>

<file path=ppt/slides/_rels/slide30.xml.rels><?xml version="1.0" encoding="UTF-8" standalone="yes"?>
<Relationships xmlns="http://schemas.openxmlformats.org/package/2006/relationships"><Relationship Id="rId8" Type="http://schemas.openxmlformats.org/officeDocument/2006/relationships/hyperlink" Target="https://support.microsoft.com/de-de/office/speichern-eines-folienlayouts-design-als-vorlage-a67d2a4e-7bd7-4c5f-8ab4-7845f9e7e610" TargetMode="External"/><Relationship Id="rId3" Type="http://schemas.openxmlformats.org/officeDocument/2006/relationships/hyperlink" Target="https://intranet.eo-ba.directory/_layouts/15/WopiFrame.aspx?sourcedoc=%7b1DE34AB9-4132-4CC5-B6C8-FF291B5BA48C%7d&amp;file=Corporate%20Design%20Handbuch.pdf&amp;action=default" TargetMode="External"/><Relationship Id="rId7" Type="http://schemas.openxmlformats.org/officeDocument/2006/relationships/hyperlink" Target="https://intranet.eo-ba.directory/Vordrucke/Forms/AllItems.aspx?RootFolder=%2FVordrucke%2FCorporate%20Design%20Vorlagen%2FPowerPoint%2DVorlage&amp;FolderCTID=0x012000E76BFC27C54BB8498DDAB3503A0CEAA6&amp;View=%7BB817BB5C%2D7FF3%2D452E%2DA6E5%2D2CF55C2F1E4A%7D"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hyperlink" Target="https://intranet.eo-ba.directory/Vordrucke/Forms/AllItems.aspx?RootFolder=%2FVordrucke%2FCorporate%20Design%20Vorlagen&amp;FolderCTID=0x012000E76BFC27C54BB8498DDAB3503A0CEAA6&amp;View=%7BB817BB5C%2D7FF3%2D452E%2DA6E5%2D2CF55C2F1E4A%7D" TargetMode="External"/><Relationship Id="rId10" Type="http://schemas.openxmlformats.org/officeDocument/2006/relationships/slide" Target="slide31.xml"/><Relationship Id="rId4" Type="http://schemas.openxmlformats.org/officeDocument/2006/relationships/image" Target="../media/image83.png"/><Relationship Id="rId9" Type="http://schemas.openxmlformats.org/officeDocument/2006/relationships/image" Target="../media/image85.png"/></Relationships>
</file>

<file path=ppt/slides/_rels/slide31.xml.rels><?xml version="1.0" encoding="UTF-8" standalone="yes"?>
<Relationships xmlns="http://schemas.openxmlformats.org/package/2006/relationships"><Relationship Id="rId3" Type="http://schemas.openxmlformats.org/officeDocument/2006/relationships/hyperlink" Target="https://bistumshandbuch.eo-ba.directory/sites/Informationstechnik/IT/Dokumente/Forms/BHB-Aufgabe/docsethomepage.aspx?ID=35&amp;FolderCTID=0x0120D52000A60C7381B3B9904F902DB1D9975BBA2D0057AE74E73B8CF14DA1D33CA4FC3F5948&amp;List=810ccdc4-b6e6-4ead-becf-489d3c4cce56&amp;RootFolder=%2Fsites%2FInformationstechnik%2FIT%2FDokumente%2FOutlook&amp;RecSrc=%2Fsites%2FInformationstechnik%2FIT%2FDokumente%2FOutlook" TargetMode="External"/><Relationship Id="rId7" Type="http://schemas.openxmlformats.org/officeDocument/2006/relationships/slide" Target="slide32.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87.jpg"/><Relationship Id="rId5" Type="http://schemas.openxmlformats.org/officeDocument/2006/relationships/hyperlink" Target="https://bistumshandbuch.eo-ba.directory/EOB/Lists/Aufgabengruppen/DispForm.aspx?ID=10&amp;Source=https://bistumshandbuch.eo-ba.directory/eob/SitePages/Aufgabenhauptgruppe.aspx" TargetMode="Externa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slide" Target="slide33.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hyperlink" Target="https://bistumshandbuch.eo-ba.directory/sites/Informationstechnik/IT/Dokumente/Forms/BHB-Aufgabe/docsethomepage.aspx?ID=11&amp;FolderCTID=0x0120D52000A60C7381B3B9904F902DB1D9975BBA2D0057AE74E73B8CF14DA1D33CA4FC3F5948&amp;List=810ccdc4-b6e6-4ead-becf-489d3c4cce56&amp;RootFolder=%2Fsites%2FInformationstechnik%2FIT%2FDokumente%2FWebEx&amp;RecSrc=%2Fsites%2FInformationstechnik%2FIT%2FDokumente%2FWebEx" TargetMode="External"/><Relationship Id="rId4" Type="http://schemas.openxmlformats.org/officeDocument/2006/relationships/hyperlink" Target="https://iam.eo-ba.de/tenfold/" TargetMode="External"/></Relationships>
</file>

<file path=ppt/slides/_rels/slide33.xml.rels><?xml version="1.0" encoding="UTF-8" standalone="yes"?>
<Relationships xmlns="http://schemas.openxmlformats.org/package/2006/relationships"><Relationship Id="rId8" Type="http://schemas.openxmlformats.org/officeDocument/2006/relationships/slide" Target="slide34.xml"/><Relationship Id="rId3" Type="http://schemas.openxmlformats.org/officeDocument/2006/relationships/hyperlink" Target="https://gleichstellung.erzbistum-bamberg.de/download" TargetMode="External"/><Relationship Id="rId7" Type="http://schemas.openxmlformats.org/officeDocument/2006/relationships/hyperlink" Target="https://bistumshandbuch.eo-ba.directory/oad/Dokumente/Forms/BHB-Aufgabe/docsethomepage.aspx?ID=1215&amp;FolderCTID=0x0120D52000A60C7381B3B9904F902DB1D9975BBA2D008F2DE03BBBA4DC46B652D48D764E922D&amp;List=da204e61-3dd6-4f92-aca8-25978d339a4f&amp;RootFolder=%2Foad%2FDokumente%2FPersonalanalysen%5Fund%5FPersonalbefragungen&amp;RecSrc=%2Foad%2FDokumente%2FPersonalanalysen%5Fund%5FPersonalbefragungen&amp;InitialTabId=Ribbon%2EDocument&amp;VisibilityContext=WSSTabPersistence"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89.tif"/><Relationship Id="rId5" Type="http://schemas.openxmlformats.org/officeDocument/2006/relationships/hyperlink" Target="https://gleichstellung.erzbistum-bamberg.de/kontakt" TargetMode="External"/><Relationship Id="rId4" Type="http://schemas.openxmlformats.org/officeDocument/2006/relationships/image" Target="../media/image88.jpg"/></Relationships>
</file>

<file path=ppt/slides/_rels/slide34.xml.rels><?xml version="1.0" encoding="UTF-8" standalone="yes"?>
<Relationships xmlns="http://schemas.openxmlformats.org/package/2006/relationships"><Relationship Id="rId8" Type="http://schemas.openxmlformats.org/officeDocument/2006/relationships/hyperlink" Target="https://bistumshandbuch.eo-ba.directory/oad/Dokumente/Forms/BHB-Aufgabe/docsethomepage.aspx?ID=141&amp;FolderCTID=0x0120D52000A60C7381B3B9904F902DB1D9975BBA2D008F2DE03BBBA4DC46B652D48D764E922D&amp;List=da204e61-3dd6-4f92-aca8-25978d339a4f&amp;RootFolder=%2Foad%2FDokumente%2FFortbildung%2FE%2DLearning&amp;RecSrc=%2Foad%2FDokumente%2FFortbildung%2FE%2DLearning" TargetMode="External"/><Relationship Id="rId3" Type="http://schemas.openxmlformats.org/officeDocument/2006/relationships/image" Target="../media/image12.jpg"/><Relationship Id="rId7" Type="http://schemas.openxmlformats.org/officeDocument/2006/relationships/image" Target="../media/image9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personalentwicklung.erzbistum-bamberg.de/index.html" TargetMode="External"/><Relationship Id="rId5" Type="http://schemas.openxmlformats.org/officeDocument/2006/relationships/image" Target="../media/image90.png"/><Relationship Id="rId10" Type="http://schemas.openxmlformats.org/officeDocument/2006/relationships/slide" Target="slide35.xml"/><Relationship Id="rId4" Type="http://schemas.openxmlformats.org/officeDocument/2006/relationships/hyperlink" Target="https://bistumshandbuch.eo-ba.directory/EOB/Dokumente/Forms/BHB-Aufgabe/docsethomepage.aspx?ID=957&amp;FolderCTID=0x0120D52000A60C7381B3B9904F902DB1D9975BBA2D00CD3D30B5C912C44CBE8B77B59F644948&amp;List=64d52d5c-97a4-45cf-ae74-b72cebbf5673&amp;RootFolder=%2FEOB%2FDokumente%2F3%2DDienstvereinbarungen%5Fund%5FVorgaben&amp;RecSrc=%2FEOB%2FDokumente%2F3%2DDienstvereinbarungen%5Fund%5FVorgaben&amp;InitialTabId=Ribbon%2EDocument&amp;VisibilityContext=WSSTabPersistence" TargetMode="External"/><Relationship Id="rId9" Type="http://schemas.openxmlformats.org/officeDocument/2006/relationships/image" Target="../media/image92.jpg"/></Relationships>
</file>

<file path=ppt/slides/_rels/slide35.xml.rels><?xml version="1.0" encoding="UTF-8" standalone="yes"?>
<Relationships xmlns="http://schemas.openxmlformats.org/package/2006/relationships"><Relationship Id="rId8" Type="http://schemas.openxmlformats.org/officeDocument/2006/relationships/image" Target="../media/image95.jpg"/><Relationship Id="rId3" Type="http://schemas.openxmlformats.org/officeDocument/2006/relationships/hyperlink" Target="https://ausbildung.erzbistum-bamberg.de/" TargetMode="External"/><Relationship Id="rId7" Type="http://schemas.openxmlformats.org/officeDocument/2006/relationships/hyperlink" Target="https://fernkurs-wuerzburg.de/studienangebote"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hyperlink" Target="https://berufe-der-kirche-bamberg.de/angebote/page/" TargetMode="External"/><Relationship Id="rId4" Type="http://schemas.openxmlformats.org/officeDocument/2006/relationships/image" Target="../media/image93.png"/><Relationship Id="rId9" Type="http://schemas.openxmlformats.org/officeDocument/2006/relationships/slide" Target="slide51.xml"/></Relationships>
</file>

<file path=ppt/slides/_rels/slide36.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slide" Target="slide12.xml"/><Relationship Id="rId3" Type="http://schemas.openxmlformats.org/officeDocument/2006/relationships/slide" Target="slide37.xml"/><Relationship Id="rId7" Type="http://schemas.openxmlformats.org/officeDocument/2006/relationships/image" Target="../media/image32.png"/><Relationship Id="rId12" Type="http://schemas.openxmlformats.org/officeDocument/2006/relationships/image" Target="../media/image35.png"/><Relationship Id="rId2"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0.jpg"/><Relationship Id="rId5" Type="http://schemas.openxmlformats.org/officeDocument/2006/relationships/slide" Target="slide42.xml"/><Relationship Id="rId10" Type="http://schemas.openxmlformats.org/officeDocument/2006/relationships/image" Target="../media/image99.jpg"/><Relationship Id="rId4" Type="http://schemas.openxmlformats.org/officeDocument/2006/relationships/slide" Target="slide43.xml"/><Relationship Id="rId9" Type="http://schemas.openxmlformats.org/officeDocument/2006/relationships/image" Target="../media/image98.jpg"/></Relationships>
</file>

<file path=ppt/slides/_rels/slide37.xml.rels><?xml version="1.0" encoding="UTF-8" standalone="yes"?>
<Relationships xmlns="http://schemas.openxmlformats.org/package/2006/relationships"><Relationship Id="rId8" Type="http://schemas.openxmlformats.org/officeDocument/2006/relationships/hyperlink" Target="https://bistumshandbuch.eo-ba.directory/obt/Dokumente/Forms/BHB-Aufgabe/docsethomepage.aspx?ID=344&amp;FolderCTID=0x0120D52000A60C7381B3B9904F902DB1D9975BBA2D000DC8493103A70D41AF541F4D818805CE&amp;List=33fe163a-a46f-4ed1-be83-3bf507da8d7c&amp;RootFolder=%2Fobt%2FDokumente%2FGemeinschaftliche%5FPfarrverwaltung&amp;RecSrc=%2Fobt%2FDokumente%2FGemeinschaftliche%5FPfarrverwaltung" TargetMode="External"/><Relationship Id="rId3" Type="http://schemas.openxmlformats.org/officeDocument/2006/relationships/image" Target="../media/image101.png"/><Relationship Id="rId7" Type="http://schemas.openxmlformats.org/officeDocument/2006/relationships/image" Target="../media/image102.jpg"/><Relationship Id="rId12" Type="http://schemas.openxmlformats.org/officeDocument/2006/relationships/slide" Target="slide38.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personal.kirche-bamberg.de/personalabteilung/ansprechpartner-kistift-bereich" TargetMode="External"/><Relationship Id="rId11" Type="http://schemas.openxmlformats.org/officeDocument/2006/relationships/hyperlink" Target="https://onlineabd.de/online-abd/abd?Kat=27379&amp;DatumAuswahl=" TargetMode="External"/><Relationship Id="rId5" Type="http://schemas.openxmlformats.org/officeDocument/2006/relationships/hyperlink" Target="https://kindertagesstaetten.erzbistum-bamberg.de/intern" TargetMode="External"/><Relationship Id="rId10" Type="http://schemas.openxmlformats.org/officeDocument/2006/relationships/hyperlink" Target="https://onlineabd.de/online-abd/uebersicht" TargetMode="External"/><Relationship Id="rId4" Type="http://schemas.openxmlformats.org/officeDocument/2006/relationships/hyperlink" Target="https://bistumshandbuch.eo-ba.directory/obt/SitePages/Aufgabenhauptgruppe.aspx" TargetMode="External"/><Relationship Id="rId9" Type="http://schemas.openxmlformats.org/officeDocument/2006/relationships/image" Target="../media/image103.jpg"/></Relationships>
</file>

<file path=ppt/slides/_rels/slide38.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104.jpg"/><Relationship Id="rId7" Type="http://schemas.openxmlformats.org/officeDocument/2006/relationships/image" Target="../media/image106.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bistumshandbuch.eo-ba.directory/sites/Informationstechnik/IT/SitePages/Aufgabenhauptgruppe.aspx" TargetMode="External"/><Relationship Id="rId5" Type="http://schemas.openxmlformats.org/officeDocument/2006/relationships/image" Target="../media/image105.jpg"/><Relationship Id="rId4" Type="http://schemas.openxmlformats.org/officeDocument/2006/relationships/hyperlink" Target="https://pastorales-personal.erzbistum-bamberg.de/fort-und-weiterbildung/pfarrsekretaer-innen/ausbildungsangebote/" TargetMode="External"/><Relationship Id="rId9" Type="http://schemas.openxmlformats.org/officeDocument/2006/relationships/comments" Target="../comments/comment2.xml"/></Relationships>
</file>

<file path=ppt/slides/_rels/slide39.xml.rels><?xml version="1.0" encoding="UTF-8" standalone="yes"?>
<Relationships xmlns="http://schemas.openxmlformats.org/package/2006/relationships"><Relationship Id="rId3" Type="http://schemas.openxmlformats.org/officeDocument/2006/relationships/hyperlink" Target="mailto:support@erzbistum-bamberg.de" TargetMode="External"/><Relationship Id="rId7" Type="http://schemas.openxmlformats.org/officeDocument/2006/relationships/slide" Target="slide40.xml"/><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jp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slide" Target="slide5.xml"/></Relationships>
</file>

<file path=ppt/slides/_rels/slide40.xml.rels><?xml version="1.0" encoding="UTF-8" standalone="yes"?>
<Relationships xmlns="http://schemas.openxmlformats.org/package/2006/relationships"><Relationship Id="rId8" Type="http://schemas.openxmlformats.org/officeDocument/2006/relationships/slide" Target="slide48.xml"/><Relationship Id="rId3" Type="http://schemas.openxmlformats.org/officeDocument/2006/relationships/image" Target="../media/image72.png"/><Relationship Id="rId7" Type="http://schemas.openxmlformats.org/officeDocument/2006/relationships/hyperlink" Target="https://pastorales-personal.erzbistum-bamberg.de/fort-und-weiterbildung/pfarrsekretaer-innen/ausbildungsangebote/"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hyperlink" Target="https://pfarreien.erzbistum-bamberg.de/fortbildung/index.html" TargetMode="External"/><Relationship Id="rId4" Type="http://schemas.openxmlformats.org/officeDocument/2006/relationships/image" Target="../media/image73.jpg"/><Relationship Id="rId9" Type="http://schemas.openxmlformats.org/officeDocument/2006/relationships/slide" Target="slide36.xml"/></Relationships>
</file>

<file path=ppt/slides/_rels/slide41.xml.rels><?xml version="1.0" encoding="UTF-8" standalone="yes"?>
<Relationships xmlns="http://schemas.openxmlformats.org/package/2006/relationships"><Relationship Id="rId8" Type="http://schemas.openxmlformats.org/officeDocument/2006/relationships/hyperlink" Target="https://caritas-bamberg.de/bildung-/fortbildung" TargetMode="External"/><Relationship Id="rId13" Type="http://schemas.openxmlformats.org/officeDocument/2006/relationships/slide" Target="slide36.xml"/><Relationship Id="rId3" Type="http://schemas.openxmlformats.org/officeDocument/2006/relationships/image" Target="../media/image101.png"/><Relationship Id="rId7" Type="http://schemas.openxmlformats.org/officeDocument/2006/relationships/hyperlink" Target="https://personalentwicklung.erzbistum-bamberg.de/aktuell/veranstaltungen" TargetMode="External"/><Relationship Id="rId12" Type="http://schemas.openxmlformats.org/officeDocument/2006/relationships/slide" Target="slide50.xm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04.jpg"/><Relationship Id="rId11" Type="http://schemas.openxmlformats.org/officeDocument/2006/relationships/hyperlink" Target="https://kindertagesstaetten.erzbistum-bamberg.de/index.html" TargetMode="External"/><Relationship Id="rId5" Type="http://schemas.openxmlformats.org/officeDocument/2006/relationships/hyperlink" Target="https://kindertagesstaetten.erzbistum-bamberg.de/ansprechpartner/" TargetMode="External"/><Relationship Id="rId10" Type="http://schemas.openxmlformats.org/officeDocument/2006/relationships/image" Target="../media/image108.jpg"/><Relationship Id="rId4" Type="http://schemas.openxmlformats.org/officeDocument/2006/relationships/hyperlink" Target="https://kindertagesstaetten.erzbistum-bamberg.de/intern" TargetMode="External"/><Relationship Id="rId9" Type="http://schemas.openxmlformats.org/officeDocument/2006/relationships/hyperlink" Target="https://www.onlineabd.de/online-abd/abd?Kat=27013&amp;DatumAuswahl=01.08.2020"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amt-fuer-kirchenmusik.erzbistum-bamberg.de/" TargetMode="External"/><Relationship Id="rId3" Type="http://schemas.openxmlformats.org/officeDocument/2006/relationships/hyperlink" Target="https://onlineabd.de/online-abd/abd?Kat=27393&amp;DatumAuswahl=" TargetMode="External"/><Relationship Id="rId7" Type="http://schemas.openxmlformats.org/officeDocument/2006/relationships/image" Target="../media/image111.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kirchenmusikerverband-bamberg.de/index.html" TargetMode="External"/><Relationship Id="rId11" Type="http://schemas.openxmlformats.org/officeDocument/2006/relationships/slide" Target="slide36.xml"/><Relationship Id="rId5" Type="http://schemas.openxmlformats.org/officeDocument/2006/relationships/image" Target="../media/image110.jpg"/><Relationship Id="rId10" Type="http://schemas.openxmlformats.org/officeDocument/2006/relationships/slide" Target="slide52.xml"/><Relationship Id="rId4" Type="http://schemas.openxmlformats.org/officeDocument/2006/relationships/image" Target="../media/image109.jpg"/><Relationship Id="rId9" Type="http://schemas.openxmlformats.org/officeDocument/2006/relationships/hyperlink" Target="https://amt-fuer-kirchenmusik.erzbistum-bamberg.de/dioezesane-kirchenmusikausbildung/"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s://arge-sueddeutsche-mesner.de/mesnerschulung/ueberdioezesane-mesnerschule" TargetMode="External"/><Relationship Id="rId3" Type="http://schemas.openxmlformats.org/officeDocument/2006/relationships/hyperlink" Target="https://onlineabd.de/online-abd/abd?Kat=27379&amp;DatumAuswahl=" TargetMode="External"/><Relationship Id="rId7" Type="http://schemas.openxmlformats.org/officeDocument/2006/relationships/image" Target="../media/image113.jpg"/><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arge-sueddeutsche-mesner.de/arbeitshilfen/uebersicht/" TargetMode="External"/><Relationship Id="rId11" Type="http://schemas.openxmlformats.org/officeDocument/2006/relationships/slide" Target="slide36.xml"/><Relationship Id="rId5" Type="http://schemas.openxmlformats.org/officeDocument/2006/relationships/image" Target="../media/image112.png"/><Relationship Id="rId10" Type="http://schemas.openxmlformats.org/officeDocument/2006/relationships/slide" Target="slide52.xml"/><Relationship Id="rId4" Type="http://schemas.openxmlformats.org/officeDocument/2006/relationships/image" Target="../media/image109.jpg"/><Relationship Id="rId9" Type="http://schemas.openxmlformats.org/officeDocument/2006/relationships/hyperlink" Target="https://mesnervereinigung.de/index.html"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hyperlink" Target="https://onlineabd.de/online-abd/abd?Kat=27352&amp;DatumAuswahl=" TargetMode="External"/><Relationship Id="rId7" Type="http://schemas.openxmlformats.org/officeDocument/2006/relationships/hyperlink" Target="http://biss-bamberg.de/"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mav-pastoral-und-religion.de/" TargetMode="External"/><Relationship Id="rId11" Type="http://schemas.openxmlformats.org/officeDocument/2006/relationships/slide" Target="slide12.xml"/><Relationship Id="rId5" Type="http://schemas.openxmlformats.org/officeDocument/2006/relationships/image" Target="../media/image114.jpg"/><Relationship Id="rId10" Type="http://schemas.openxmlformats.org/officeDocument/2006/relationships/slide" Target="slide49.xml"/><Relationship Id="rId4" Type="http://schemas.openxmlformats.org/officeDocument/2006/relationships/image" Target="../media/image109.jpg"/><Relationship Id="rId9" Type="http://schemas.openxmlformats.org/officeDocument/2006/relationships/hyperlink" Target="https://schulreferat.erzbistum-bamberg.de/index.html" TargetMode="External"/></Relationships>
</file>

<file path=ppt/slides/_rels/slide45.xml.rels><?xml version="1.0" encoding="UTF-8" standalone="yes"?>
<Relationships xmlns="http://schemas.openxmlformats.org/package/2006/relationships"><Relationship Id="rId8" Type="http://schemas.openxmlformats.org/officeDocument/2006/relationships/image" Target="../media/image117.jpg"/><Relationship Id="rId3" Type="http://schemas.openxmlformats.org/officeDocument/2006/relationships/hyperlink" Target="https://www.onlineabd.de/online-abd/abd?Kat=29722&amp;DatumAuswahl=" TargetMode="External"/><Relationship Id="rId7" Type="http://schemas.openxmlformats.org/officeDocument/2006/relationships/hyperlink" Target="https://pastoralreferenten-bamberg.de/"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hyperlink" Target="https://mav-pastoral-und-religion.de/" TargetMode="External"/><Relationship Id="rId11" Type="http://schemas.openxmlformats.org/officeDocument/2006/relationships/slide" Target="slide12.xml"/><Relationship Id="rId5" Type="http://schemas.openxmlformats.org/officeDocument/2006/relationships/image" Target="../media/image116.png"/><Relationship Id="rId10" Type="http://schemas.openxmlformats.org/officeDocument/2006/relationships/slide" Target="slide46.xml"/><Relationship Id="rId4" Type="http://schemas.openxmlformats.org/officeDocument/2006/relationships/image" Target="../media/image109.jpg"/><Relationship Id="rId9" Type="http://schemas.openxmlformats.org/officeDocument/2006/relationships/hyperlink" Target="https://pastorales-personal.erzbistum-bamberg.de/index.html" TargetMode="External"/></Relationships>
</file>

<file path=ppt/slides/_rels/slide46.xml.rels><?xml version="1.0" encoding="UTF-8" standalone="yes"?>
<Relationships xmlns="http://schemas.openxmlformats.org/package/2006/relationships"><Relationship Id="rId8" Type="http://schemas.openxmlformats.org/officeDocument/2006/relationships/slide" Target="slide47.xml"/><Relationship Id="rId3" Type="http://schemas.openxmlformats.org/officeDocument/2006/relationships/image" Target="../media/image72.png"/><Relationship Id="rId7" Type="http://schemas.openxmlformats.org/officeDocument/2006/relationships/hyperlink" Target="https://pastorales-personal.erzbistum-bamberg.de/fort-und-weiterbildung/pfarrsekretaer-innen/ausbildungsangebote/"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image" Target="../media/image107.jpg"/><Relationship Id="rId5" Type="http://schemas.openxmlformats.org/officeDocument/2006/relationships/hyperlink" Target="https://pfarreien.erzbistum-bamberg.de/fortbildung/index.html" TargetMode="External"/><Relationship Id="rId4" Type="http://schemas.openxmlformats.org/officeDocument/2006/relationships/image" Target="../media/image73.jpg"/><Relationship Id="rId9" Type="http://schemas.openxmlformats.org/officeDocument/2006/relationships/slide" Target="slide36.xml"/></Relationships>
</file>

<file path=ppt/slides/_rels/slide47.xml.rels><?xml version="1.0" encoding="UTF-8" standalone="yes"?>
<Relationships xmlns="http://schemas.openxmlformats.org/package/2006/relationships"><Relationship Id="rId3" Type="http://schemas.openxmlformats.org/officeDocument/2006/relationships/hyperlink" Target="mailto:support@erzbistum-bamberg.de" TargetMode="External"/><Relationship Id="rId7" Type="http://schemas.openxmlformats.org/officeDocument/2006/relationships/slide" Target="slide48.xml"/><Relationship Id="rId2" Type="http://schemas.openxmlformats.org/officeDocument/2006/relationships/image" Target="../media/image12.jpg"/><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jpg"/></Relationships>
</file>

<file path=ppt/slides/_rels/slide4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slide" Target="slide52.xml"/><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image" Target="../media/image119.png"/></Relationships>
</file>

<file path=ppt/slides/_rels/slide4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png"/><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slide" Target="slide52.xml"/></Relationships>
</file>

<file path=ppt/slides/_rels/slide5.xml.rels><?xml version="1.0" encoding="UTF-8" standalone="yes"?>
<Relationships xmlns="http://schemas.openxmlformats.org/package/2006/relationships"><Relationship Id="rId3" Type="http://schemas.openxmlformats.org/officeDocument/2006/relationships/hyperlink" Target="https://erzbistum.erzbistum-bamberg.de/bistum-allgemein/karte" TargetMode="External"/><Relationship Id="rId2" Type="http://schemas.openxmlformats.org/officeDocument/2006/relationships/image" Target="../media/image12.jpg"/><Relationship Id="rId1" Type="http://schemas.openxmlformats.org/officeDocument/2006/relationships/slideLayout" Target="../slideLayouts/slideLayout2.xml"/><Relationship Id="rId6" Type="http://schemas.openxmlformats.org/officeDocument/2006/relationships/slide" Target="slide6.xml"/><Relationship Id="rId5" Type="http://schemas.openxmlformats.org/officeDocument/2006/relationships/image" Target="../media/image11.jp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3.xml"/><Relationship Id="rId5" Type="http://schemas.openxmlformats.org/officeDocument/2006/relationships/slide" Target="slide3.xml"/><Relationship Id="rId4" Type="http://schemas.openxmlformats.org/officeDocument/2006/relationships/slide" Target="slide52.xml"/></Relationships>
</file>

<file path=ppt/slides/_rels/slide51.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18.png"/><Relationship Id="rId1" Type="http://schemas.openxmlformats.org/officeDocument/2006/relationships/slideLayout" Target="../slideLayouts/slideLayout3.xml"/><Relationship Id="rId6" Type="http://schemas.openxmlformats.org/officeDocument/2006/relationships/slide" Target="slide3.xml"/><Relationship Id="rId5" Type="http://schemas.openxmlformats.org/officeDocument/2006/relationships/slide" Target="slide52.xml"/><Relationship Id="rId4" Type="http://schemas.microsoft.com/office/2007/relationships/hdphoto" Target="../media/hdphoto4.wdp"/></Relationships>
</file>

<file path=ppt/slides/_rels/slide5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slide" Target="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e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slide" Target="slide8.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8.png"/><Relationship Id="rId5" Type="http://schemas.openxmlformats.org/officeDocument/2006/relationships/image" Target="../media/image17.jpg"/><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8" Type="http://schemas.openxmlformats.org/officeDocument/2006/relationships/hyperlink" Target="https://kodakompass.de/zeitschrift" TargetMode="External"/><Relationship Id="rId3" Type="http://schemas.openxmlformats.org/officeDocument/2006/relationships/image" Target="../media/image12.jpg"/><Relationship Id="rId7"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bayernkoda.de/die-koda/was-ist-die-koda" TargetMode="External"/><Relationship Id="rId11" Type="http://schemas.openxmlformats.org/officeDocument/2006/relationships/slide" Target="slide9.xml"/><Relationship Id="rId5" Type="http://schemas.openxmlformats.org/officeDocument/2006/relationships/hyperlink" Target="https://www.onlineabd.de/" TargetMode="External"/><Relationship Id="rId10" Type="http://schemas.openxmlformats.org/officeDocument/2006/relationships/hyperlink" Target="https://bistumshandbuch.eo-ba.directory/SitePages/Home.aspx" TargetMode="External"/><Relationship Id="rId4" Type="http://schemas.openxmlformats.org/officeDocument/2006/relationships/image" Target="../media/image19.jp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2.jpg"/><Relationship Id="rId7" Type="http://schemas.openxmlformats.org/officeDocument/2006/relationships/hyperlink" Target="https://personalentwicklung.erzbistum-bamberg.de/personalentwicklung/fort-und-weiterbildung/grundlegend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personalentwicklung.erzbistum-bamberg.de/index.html?" TargetMode="External"/><Relationship Id="rId5" Type="http://schemas.openxmlformats.org/officeDocument/2006/relationships/image" Target="../media/image23.jpg"/><Relationship Id="rId10" Type="http://schemas.openxmlformats.org/officeDocument/2006/relationships/slide" Target="slide10.xml"/><Relationship Id="rId4" Type="http://schemas.openxmlformats.org/officeDocument/2006/relationships/image" Target="../media/image22.jp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24254" y="995179"/>
            <a:ext cx="8062546" cy="741284"/>
          </a:xfrm>
        </p:spPr>
        <p:txBody>
          <a:bodyPr/>
          <a:lstStyle/>
          <a:p>
            <a:r>
              <a:rPr lang="de-DE" sz="3200" dirty="0" smtClean="0"/>
              <a:t>Starten Sie jetzt die Bildschirmpräsentation!</a:t>
            </a:r>
            <a:endParaRPr lang="de-DE" sz="32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a:t>
            </a:fld>
            <a:endParaRPr lang="de-DE" dirty="0"/>
          </a:p>
        </p:txBody>
      </p:sp>
      <p:sp>
        <p:nvSpPr>
          <p:cNvPr id="5" name="Textfeld 4"/>
          <p:cNvSpPr txBox="1"/>
          <p:nvPr/>
        </p:nvSpPr>
        <p:spPr>
          <a:xfrm>
            <a:off x="1315233" y="1980539"/>
            <a:ext cx="6438378" cy="1152395"/>
          </a:xfrm>
          <a:prstGeom prst="rect">
            <a:avLst/>
          </a:prstGeom>
          <a:noFill/>
        </p:spPr>
        <p:txBody>
          <a:bodyPr wrap="square" rtlCol="0">
            <a:spAutoFit/>
          </a:bodyPr>
          <a:lstStyle/>
          <a:p>
            <a:endParaRPr lang="de-DE" dirty="0"/>
          </a:p>
        </p:txBody>
      </p:sp>
      <p:sp>
        <p:nvSpPr>
          <p:cNvPr id="6" name="Textfeld 5"/>
          <p:cNvSpPr txBox="1"/>
          <p:nvPr/>
        </p:nvSpPr>
        <p:spPr>
          <a:xfrm>
            <a:off x="624254" y="2247980"/>
            <a:ext cx="8062546" cy="646331"/>
          </a:xfrm>
          <a:prstGeom prst="rect">
            <a:avLst/>
          </a:prstGeom>
          <a:noFill/>
        </p:spPr>
        <p:txBody>
          <a:bodyPr wrap="square" rtlCol="0">
            <a:spAutoFit/>
          </a:bodyPr>
          <a:lstStyle/>
          <a:p>
            <a:pPr marL="342900" indent="-342900">
              <a:buFont typeface="+mj-lt"/>
              <a:buAutoNum type="arabicParenR"/>
            </a:pPr>
            <a:r>
              <a:rPr lang="de-DE" dirty="0" smtClean="0"/>
              <a:t>Klicken Sie mit der linken Maustaste in der linken oberen Ecke auf das Symbol „Bildschirmpräsentation starten“.</a:t>
            </a:r>
            <a:endParaRPr lang="de-DE" dirty="0"/>
          </a:p>
        </p:txBody>
      </p:sp>
      <p:sp>
        <p:nvSpPr>
          <p:cNvPr id="7" name="Textfeld 6"/>
          <p:cNvSpPr txBox="1"/>
          <p:nvPr/>
        </p:nvSpPr>
        <p:spPr>
          <a:xfrm>
            <a:off x="736988" y="4314529"/>
            <a:ext cx="8062546" cy="646331"/>
          </a:xfrm>
          <a:prstGeom prst="rect">
            <a:avLst/>
          </a:prstGeom>
          <a:noFill/>
        </p:spPr>
        <p:txBody>
          <a:bodyPr wrap="square" rtlCol="0">
            <a:spAutoFit/>
          </a:bodyPr>
          <a:lstStyle/>
          <a:p>
            <a:pPr marL="342900" indent="-342900">
              <a:buFont typeface="+mj-lt"/>
              <a:buAutoNum type="arabicParenR" startAt="2"/>
            </a:pPr>
            <a:r>
              <a:rPr lang="de-DE" dirty="0" smtClean="0"/>
              <a:t>Klicken Sie mit der linken Maustaste im Menü auf „Bildschirmpräsentation“. Anschließend klicken Sie auf „Von Beginn an“.</a:t>
            </a:r>
            <a:endParaRPr lang="de-DE" dirty="0"/>
          </a:p>
        </p:txBody>
      </p:sp>
      <p:pic>
        <p:nvPicPr>
          <p:cNvPr id="8" name="Grafik 7"/>
          <p:cNvPicPr>
            <a:picLocks noChangeAspect="1"/>
          </p:cNvPicPr>
          <p:nvPr/>
        </p:nvPicPr>
        <p:blipFill>
          <a:blip r:embed="rId2"/>
          <a:stretch>
            <a:fillRect/>
          </a:stretch>
        </p:blipFill>
        <p:spPr>
          <a:xfrm>
            <a:off x="2869589" y="2856173"/>
            <a:ext cx="3571875" cy="1466850"/>
          </a:xfrm>
          <a:prstGeom prst="rect">
            <a:avLst/>
          </a:prstGeom>
        </p:spPr>
      </p:pic>
      <p:pic>
        <p:nvPicPr>
          <p:cNvPr id="9" name="Grafik 8"/>
          <p:cNvPicPr>
            <a:picLocks noChangeAspect="1"/>
          </p:cNvPicPr>
          <p:nvPr/>
        </p:nvPicPr>
        <p:blipFill rotWithShape="1">
          <a:blip r:embed="rId3"/>
          <a:srcRect r="2534"/>
          <a:stretch/>
        </p:blipFill>
        <p:spPr>
          <a:xfrm>
            <a:off x="1238748" y="4947888"/>
            <a:ext cx="6591348" cy="1200150"/>
          </a:xfrm>
          <a:prstGeom prst="rect">
            <a:avLst/>
          </a:prstGeom>
        </p:spPr>
      </p:pic>
      <p:sp>
        <p:nvSpPr>
          <p:cNvPr id="10" name="Abgerundetes Rechteck 9"/>
          <p:cNvSpPr/>
          <p:nvPr/>
        </p:nvSpPr>
        <p:spPr>
          <a:xfrm>
            <a:off x="624254" y="1817701"/>
            <a:ext cx="8062546" cy="38132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Es gibt </a:t>
            </a:r>
            <a:r>
              <a:rPr lang="de-DE" dirty="0" smtClean="0">
                <a:solidFill>
                  <a:srgbClr val="9B3540"/>
                </a:solidFill>
              </a:rPr>
              <a:t>folgende Möglichkeiten</a:t>
            </a:r>
            <a:r>
              <a:rPr lang="de-DE" dirty="0" smtClean="0"/>
              <a:t>, wie Sie die </a:t>
            </a:r>
            <a:r>
              <a:rPr lang="de-DE" dirty="0" smtClean="0">
                <a:solidFill>
                  <a:srgbClr val="9B3540"/>
                </a:solidFill>
              </a:rPr>
              <a:t>Bildschirmpräsentation starten </a:t>
            </a:r>
            <a:r>
              <a:rPr lang="de-DE" dirty="0" smtClean="0"/>
              <a:t>können.</a:t>
            </a:r>
            <a:endParaRPr lang="de-DE" dirty="0"/>
          </a:p>
        </p:txBody>
      </p:sp>
      <p:sp>
        <p:nvSpPr>
          <p:cNvPr id="11" name="Ellipse 10"/>
          <p:cNvSpPr/>
          <p:nvPr/>
        </p:nvSpPr>
        <p:spPr>
          <a:xfrm>
            <a:off x="3883611" y="2826037"/>
            <a:ext cx="360000" cy="360000"/>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2" name="Gerade Verbindung mit Pfeil 11"/>
          <p:cNvCxnSpPr/>
          <p:nvPr/>
        </p:nvCxnSpPr>
        <p:spPr>
          <a:xfrm flipH="1">
            <a:off x="4286975" y="2549485"/>
            <a:ext cx="1055562" cy="306688"/>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Ellipse 12"/>
          <p:cNvSpPr/>
          <p:nvPr/>
        </p:nvSpPr>
        <p:spPr>
          <a:xfrm>
            <a:off x="1238748" y="5254409"/>
            <a:ext cx="649971" cy="901772"/>
          </a:xfrm>
          <a:prstGeom prst="ellipse">
            <a:avLst/>
          </a:prstGeom>
          <a:noFill/>
          <a:ln w="381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4" name="Gerade Verbindung mit Pfeil 13"/>
          <p:cNvCxnSpPr/>
          <p:nvPr/>
        </p:nvCxnSpPr>
        <p:spPr>
          <a:xfrm flipH="1">
            <a:off x="1888719" y="4931216"/>
            <a:ext cx="2398256" cy="393271"/>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Ellipse 17"/>
          <p:cNvSpPr/>
          <p:nvPr/>
        </p:nvSpPr>
        <p:spPr>
          <a:xfrm>
            <a:off x="5438706" y="4960179"/>
            <a:ext cx="1456594" cy="360000"/>
          </a:xfrm>
          <a:prstGeom prst="ellipse">
            <a:avLst/>
          </a:prstGeom>
          <a:noFill/>
          <a:ln w="3810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9" name="Gerade Verbindung mit Pfeil 18"/>
          <p:cNvCxnSpPr/>
          <p:nvPr/>
        </p:nvCxnSpPr>
        <p:spPr>
          <a:xfrm>
            <a:off x="6419000" y="4588569"/>
            <a:ext cx="17264" cy="310365"/>
          </a:xfrm>
          <a:prstGeom prst="straightConnector1">
            <a:avLst/>
          </a:prstGeom>
          <a:ln w="38100">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Pfeil nach rechts 15">
            <a:hlinkClick r:id="rId4"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517937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Nützliches</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10</a:t>
            </a:fld>
            <a:endParaRPr lang="de-DE" dirty="0"/>
          </a:p>
        </p:txBody>
      </p:sp>
      <p:sp>
        <p:nvSpPr>
          <p:cNvPr id="4" name="Textplatzhalter 3"/>
          <p:cNvSpPr>
            <a:spLocks noGrp="1"/>
          </p:cNvSpPr>
          <p:nvPr>
            <p:ph type="body" sz="quarter" idx="13"/>
          </p:nvPr>
        </p:nvSpPr>
        <p:spPr/>
        <p:txBody>
          <a:bodyPr>
            <a:normAutofit/>
          </a:bodyPr>
          <a:lstStyle/>
          <a:p>
            <a:r>
              <a:rPr lang="de-DE" sz="2000" dirty="0" smtClean="0"/>
              <a:t>Dürfen wir bekannt machen? Ihre Mitarbeitervertretung (MAV):</a:t>
            </a:r>
            <a:endParaRPr lang="de-DE" sz="2000" dirty="0"/>
          </a:p>
        </p:txBody>
      </p:sp>
      <p:sp>
        <p:nvSpPr>
          <p:cNvPr id="10" name="Freihandform 9"/>
          <p:cNvSpPr/>
          <p:nvPr/>
        </p:nvSpPr>
        <p:spPr>
          <a:xfrm>
            <a:off x="3539933" y="3649127"/>
            <a:ext cx="1219200" cy="1219200"/>
          </a:xfrm>
          <a:custGeom>
            <a:avLst/>
            <a:gdLst>
              <a:gd name="connsiteX0" fmla="*/ 0 w 1219200"/>
              <a:gd name="connsiteY0" fmla="*/ 203204 h 1219200"/>
              <a:gd name="connsiteX1" fmla="*/ 203204 w 1219200"/>
              <a:gd name="connsiteY1" fmla="*/ 0 h 1219200"/>
              <a:gd name="connsiteX2" fmla="*/ 1015996 w 1219200"/>
              <a:gd name="connsiteY2" fmla="*/ 0 h 1219200"/>
              <a:gd name="connsiteX3" fmla="*/ 1219200 w 1219200"/>
              <a:gd name="connsiteY3" fmla="*/ 203204 h 1219200"/>
              <a:gd name="connsiteX4" fmla="*/ 1219200 w 1219200"/>
              <a:gd name="connsiteY4" fmla="*/ 1015996 h 1219200"/>
              <a:gd name="connsiteX5" fmla="*/ 1015996 w 1219200"/>
              <a:gd name="connsiteY5" fmla="*/ 1219200 h 1219200"/>
              <a:gd name="connsiteX6" fmla="*/ 203204 w 1219200"/>
              <a:gd name="connsiteY6" fmla="*/ 1219200 h 1219200"/>
              <a:gd name="connsiteX7" fmla="*/ 0 w 1219200"/>
              <a:gd name="connsiteY7" fmla="*/ 1015996 h 1219200"/>
              <a:gd name="connsiteX8" fmla="*/ 0 w 1219200"/>
              <a:gd name="connsiteY8" fmla="*/ 203204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 h="1219200">
                <a:moveTo>
                  <a:pt x="0" y="203204"/>
                </a:moveTo>
                <a:cubicBezTo>
                  <a:pt x="0" y="90978"/>
                  <a:pt x="90978" y="0"/>
                  <a:pt x="203204" y="0"/>
                </a:cubicBezTo>
                <a:lnTo>
                  <a:pt x="1015996" y="0"/>
                </a:lnTo>
                <a:cubicBezTo>
                  <a:pt x="1128222" y="0"/>
                  <a:pt x="1219200" y="90978"/>
                  <a:pt x="1219200" y="203204"/>
                </a:cubicBezTo>
                <a:lnTo>
                  <a:pt x="1219200" y="1015996"/>
                </a:lnTo>
                <a:cubicBezTo>
                  <a:pt x="1219200" y="1128222"/>
                  <a:pt x="1128222" y="1219200"/>
                  <a:pt x="1015996" y="1219200"/>
                </a:cubicBezTo>
                <a:lnTo>
                  <a:pt x="203204" y="1219200"/>
                </a:lnTo>
                <a:cubicBezTo>
                  <a:pt x="90978" y="1219200"/>
                  <a:pt x="0" y="1128222"/>
                  <a:pt x="0" y="1015996"/>
                </a:cubicBezTo>
                <a:lnTo>
                  <a:pt x="0" y="203204"/>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algn="ctr" defTabSz="800100">
              <a:lnSpc>
                <a:spcPct val="90000"/>
              </a:lnSpc>
              <a:spcAft>
                <a:spcPct val="35000"/>
              </a:spcAft>
            </a:pPr>
            <a:endParaRPr lang="de-DE" sz="1400" dirty="0"/>
          </a:p>
        </p:txBody>
      </p:sp>
      <p:sp>
        <p:nvSpPr>
          <p:cNvPr id="11" name="Freihandform 10"/>
          <p:cNvSpPr/>
          <p:nvPr/>
        </p:nvSpPr>
        <p:spPr>
          <a:xfrm rot="16200000">
            <a:off x="3797015" y="3296609"/>
            <a:ext cx="705036" cy="0"/>
          </a:xfrm>
          <a:custGeom>
            <a:avLst/>
            <a:gdLst/>
            <a:ahLst/>
            <a:cxnLst/>
            <a:rect l="0" t="0" r="0" b="0"/>
            <a:pathLst>
              <a:path>
                <a:moveTo>
                  <a:pt x="0" y="0"/>
                </a:moveTo>
                <a:lnTo>
                  <a:pt x="705036"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Freihandform 11"/>
          <p:cNvSpPr/>
          <p:nvPr/>
        </p:nvSpPr>
        <p:spPr>
          <a:xfrm>
            <a:off x="3416584" y="2183185"/>
            <a:ext cx="1451726" cy="760906"/>
          </a:xfrm>
          <a:custGeom>
            <a:avLst/>
            <a:gdLst>
              <a:gd name="connsiteX0" fmla="*/ 0 w 1361173"/>
              <a:gd name="connsiteY0" fmla="*/ 132136 h 792799"/>
              <a:gd name="connsiteX1" fmla="*/ 132136 w 1361173"/>
              <a:gd name="connsiteY1" fmla="*/ 0 h 792799"/>
              <a:gd name="connsiteX2" fmla="*/ 1229037 w 1361173"/>
              <a:gd name="connsiteY2" fmla="*/ 0 h 792799"/>
              <a:gd name="connsiteX3" fmla="*/ 1361173 w 1361173"/>
              <a:gd name="connsiteY3" fmla="*/ 132136 h 792799"/>
              <a:gd name="connsiteX4" fmla="*/ 1361173 w 1361173"/>
              <a:gd name="connsiteY4" fmla="*/ 660663 h 792799"/>
              <a:gd name="connsiteX5" fmla="*/ 1229037 w 1361173"/>
              <a:gd name="connsiteY5" fmla="*/ 792799 h 792799"/>
              <a:gd name="connsiteX6" fmla="*/ 132136 w 1361173"/>
              <a:gd name="connsiteY6" fmla="*/ 792799 h 792799"/>
              <a:gd name="connsiteX7" fmla="*/ 0 w 1361173"/>
              <a:gd name="connsiteY7" fmla="*/ 660663 h 792799"/>
              <a:gd name="connsiteX8" fmla="*/ 0 w 1361173"/>
              <a:gd name="connsiteY8" fmla="*/ 132136 h 79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173" h="792799">
                <a:moveTo>
                  <a:pt x="0" y="132136"/>
                </a:moveTo>
                <a:cubicBezTo>
                  <a:pt x="0" y="59159"/>
                  <a:pt x="59159" y="0"/>
                  <a:pt x="132136" y="0"/>
                </a:cubicBezTo>
                <a:lnTo>
                  <a:pt x="1229037" y="0"/>
                </a:lnTo>
                <a:cubicBezTo>
                  <a:pt x="1302014" y="0"/>
                  <a:pt x="1361173" y="59159"/>
                  <a:pt x="1361173" y="132136"/>
                </a:cubicBezTo>
                <a:lnTo>
                  <a:pt x="1361173" y="660663"/>
                </a:lnTo>
                <a:cubicBezTo>
                  <a:pt x="1361173" y="733640"/>
                  <a:pt x="1302014" y="792799"/>
                  <a:pt x="1229037" y="792799"/>
                </a:cubicBezTo>
                <a:lnTo>
                  <a:pt x="132136" y="792799"/>
                </a:lnTo>
                <a:cubicBezTo>
                  <a:pt x="59159" y="792799"/>
                  <a:pt x="0" y="733640"/>
                  <a:pt x="0" y="660663"/>
                </a:cubicBezTo>
                <a:lnTo>
                  <a:pt x="0" y="132136"/>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lvl="0" algn="ctr" defTabSz="800100">
              <a:lnSpc>
                <a:spcPct val="90000"/>
              </a:lnSpc>
              <a:spcBef>
                <a:spcPct val="0"/>
              </a:spcBef>
              <a:spcAft>
                <a:spcPct val="35000"/>
              </a:spcAft>
            </a:pPr>
            <a:r>
              <a:rPr lang="de-DE" sz="1400" kern="1200" dirty="0" smtClean="0"/>
              <a:t>Antragsrecht in </a:t>
            </a:r>
            <a:r>
              <a:rPr lang="de-DE" sz="1400" kern="1200" spc="-20" dirty="0" smtClean="0"/>
              <a:t>organisatorischen</a:t>
            </a:r>
            <a:r>
              <a:rPr lang="de-DE" sz="1400" kern="1200" dirty="0" smtClean="0"/>
              <a:t> und sozialen Angelegenheiten</a:t>
            </a:r>
            <a:endParaRPr lang="de-DE" sz="1400" kern="1200" dirty="0"/>
          </a:p>
        </p:txBody>
      </p:sp>
      <p:sp>
        <p:nvSpPr>
          <p:cNvPr id="13" name="Freihandform 12"/>
          <p:cNvSpPr/>
          <p:nvPr/>
        </p:nvSpPr>
        <p:spPr>
          <a:xfrm rot="5420952">
            <a:off x="3867702" y="5144752"/>
            <a:ext cx="552860" cy="0"/>
          </a:xfrm>
          <a:custGeom>
            <a:avLst/>
            <a:gdLst/>
            <a:ahLst/>
            <a:cxnLst/>
            <a:rect l="0" t="0" r="0" b="0"/>
            <a:pathLst>
              <a:path>
                <a:moveTo>
                  <a:pt x="0" y="0"/>
                </a:moveTo>
                <a:lnTo>
                  <a:pt x="552860"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Freihandform 13"/>
          <p:cNvSpPr/>
          <p:nvPr/>
        </p:nvSpPr>
        <p:spPr>
          <a:xfrm>
            <a:off x="3403672" y="5428285"/>
            <a:ext cx="1477549" cy="659242"/>
          </a:xfrm>
          <a:custGeom>
            <a:avLst/>
            <a:gdLst>
              <a:gd name="connsiteX0" fmla="*/ 0 w 1292360"/>
              <a:gd name="connsiteY0" fmla="*/ 132355 h 794114"/>
              <a:gd name="connsiteX1" fmla="*/ 132355 w 1292360"/>
              <a:gd name="connsiteY1" fmla="*/ 0 h 794114"/>
              <a:gd name="connsiteX2" fmla="*/ 1160005 w 1292360"/>
              <a:gd name="connsiteY2" fmla="*/ 0 h 794114"/>
              <a:gd name="connsiteX3" fmla="*/ 1292360 w 1292360"/>
              <a:gd name="connsiteY3" fmla="*/ 132355 h 794114"/>
              <a:gd name="connsiteX4" fmla="*/ 1292360 w 1292360"/>
              <a:gd name="connsiteY4" fmla="*/ 661759 h 794114"/>
              <a:gd name="connsiteX5" fmla="*/ 1160005 w 1292360"/>
              <a:gd name="connsiteY5" fmla="*/ 794114 h 794114"/>
              <a:gd name="connsiteX6" fmla="*/ 132355 w 1292360"/>
              <a:gd name="connsiteY6" fmla="*/ 794114 h 794114"/>
              <a:gd name="connsiteX7" fmla="*/ 0 w 1292360"/>
              <a:gd name="connsiteY7" fmla="*/ 661759 h 794114"/>
              <a:gd name="connsiteX8" fmla="*/ 0 w 1292360"/>
              <a:gd name="connsiteY8" fmla="*/ 132355 h 79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360" h="794114">
                <a:moveTo>
                  <a:pt x="0" y="132355"/>
                </a:moveTo>
                <a:cubicBezTo>
                  <a:pt x="0" y="59257"/>
                  <a:pt x="59257" y="0"/>
                  <a:pt x="132355" y="0"/>
                </a:cubicBezTo>
                <a:lnTo>
                  <a:pt x="1160005" y="0"/>
                </a:lnTo>
                <a:cubicBezTo>
                  <a:pt x="1233103" y="0"/>
                  <a:pt x="1292360" y="59257"/>
                  <a:pt x="1292360" y="132355"/>
                </a:cubicBezTo>
                <a:lnTo>
                  <a:pt x="1292360" y="661759"/>
                </a:lnTo>
                <a:cubicBezTo>
                  <a:pt x="1292360" y="734857"/>
                  <a:pt x="1233103" y="794114"/>
                  <a:pt x="1160005" y="794114"/>
                </a:cubicBezTo>
                <a:lnTo>
                  <a:pt x="132355" y="794114"/>
                </a:lnTo>
                <a:cubicBezTo>
                  <a:pt x="59257" y="794114"/>
                  <a:pt x="0" y="734857"/>
                  <a:pt x="0" y="661759"/>
                </a:cubicBezTo>
                <a:lnTo>
                  <a:pt x="0" y="132355"/>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algn="ctr" defTabSz="800100">
              <a:lnSpc>
                <a:spcPct val="90000"/>
              </a:lnSpc>
              <a:spcAft>
                <a:spcPct val="35000"/>
              </a:spcAft>
            </a:pPr>
            <a:r>
              <a:rPr lang="de-DE" sz="1400" dirty="0"/>
              <a:t>Arbeits-bedingungen mitgestalten</a:t>
            </a:r>
          </a:p>
        </p:txBody>
      </p:sp>
      <p:sp>
        <p:nvSpPr>
          <p:cNvPr id="15" name="Freihandform 14"/>
          <p:cNvSpPr/>
          <p:nvPr/>
        </p:nvSpPr>
        <p:spPr>
          <a:xfrm rot="12941845">
            <a:off x="2125492" y="3365273"/>
            <a:ext cx="1561098" cy="0"/>
          </a:xfrm>
          <a:custGeom>
            <a:avLst/>
            <a:gdLst/>
            <a:ahLst/>
            <a:cxnLst/>
            <a:rect l="0" t="0" r="0" b="0"/>
            <a:pathLst>
              <a:path>
                <a:moveTo>
                  <a:pt x="0" y="0"/>
                </a:moveTo>
                <a:lnTo>
                  <a:pt x="1561098"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Freihandform 15"/>
          <p:cNvSpPr/>
          <p:nvPr/>
        </p:nvSpPr>
        <p:spPr>
          <a:xfrm>
            <a:off x="956854" y="2639970"/>
            <a:ext cx="1447177" cy="726633"/>
          </a:xfrm>
          <a:custGeom>
            <a:avLst/>
            <a:gdLst>
              <a:gd name="connsiteX0" fmla="*/ 0 w 1348928"/>
              <a:gd name="connsiteY0" fmla="*/ 121108 h 726633"/>
              <a:gd name="connsiteX1" fmla="*/ 121108 w 1348928"/>
              <a:gd name="connsiteY1" fmla="*/ 0 h 726633"/>
              <a:gd name="connsiteX2" fmla="*/ 1227820 w 1348928"/>
              <a:gd name="connsiteY2" fmla="*/ 0 h 726633"/>
              <a:gd name="connsiteX3" fmla="*/ 1348928 w 1348928"/>
              <a:gd name="connsiteY3" fmla="*/ 121108 h 726633"/>
              <a:gd name="connsiteX4" fmla="*/ 1348928 w 1348928"/>
              <a:gd name="connsiteY4" fmla="*/ 605525 h 726633"/>
              <a:gd name="connsiteX5" fmla="*/ 1227820 w 1348928"/>
              <a:gd name="connsiteY5" fmla="*/ 726633 h 726633"/>
              <a:gd name="connsiteX6" fmla="*/ 121108 w 1348928"/>
              <a:gd name="connsiteY6" fmla="*/ 726633 h 726633"/>
              <a:gd name="connsiteX7" fmla="*/ 0 w 1348928"/>
              <a:gd name="connsiteY7" fmla="*/ 605525 h 726633"/>
              <a:gd name="connsiteX8" fmla="*/ 0 w 1348928"/>
              <a:gd name="connsiteY8" fmla="*/ 121108 h 726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48928" h="726633">
                <a:moveTo>
                  <a:pt x="0" y="121108"/>
                </a:moveTo>
                <a:cubicBezTo>
                  <a:pt x="0" y="54222"/>
                  <a:pt x="54222" y="0"/>
                  <a:pt x="121108" y="0"/>
                </a:cubicBezTo>
                <a:lnTo>
                  <a:pt x="1227820" y="0"/>
                </a:lnTo>
                <a:cubicBezTo>
                  <a:pt x="1294706" y="0"/>
                  <a:pt x="1348928" y="54222"/>
                  <a:pt x="1348928" y="121108"/>
                </a:cubicBezTo>
                <a:lnTo>
                  <a:pt x="1348928" y="605525"/>
                </a:lnTo>
                <a:cubicBezTo>
                  <a:pt x="1348928" y="672411"/>
                  <a:pt x="1294706" y="726633"/>
                  <a:pt x="1227820" y="726633"/>
                </a:cubicBezTo>
                <a:lnTo>
                  <a:pt x="121108" y="726633"/>
                </a:lnTo>
                <a:cubicBezTo>
                  <a:pt x="54222" y="726633"/>
                  <a:pt x="0" y="672411"/>
                  <a:pt x="0" y="605525"/>
                </a:cubicBezTo>
                <a:lnTo>
                  <a:pt x="0" y="121108"/>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algn="ctr" defTabSz="800100">
              <a:lnSpc>
                <a:spcPct val="90000"/>
              </a:lnSpc>
              <a:spcAft>
                <a:spcPct val="35000"/>
              </a:spcAft>
            </a:pPr>
            <a:r>
              <a:rPr lang="de-DE" sz="1400" dirty="0"/>
              <a:t>Dienst-vereinbarungen schließen</a:t>
            </a:r>
          </a:p>
        </p:txBody>
      </p:sp>
      <p:sp>
        <p:nvSpPr>
          <p:cNvPr id="17" name="Freihandform 16"/>
          <p:cNvSpPr/>
          <p:nvPr/>
        </p:nvSpPr>
        <p:spPr>
          <a:xfrm rot="10806588">
            <a:off x="2390948" y="4256458"/>
            <a:ext cx="1148985" cy="0"/>
          </a:xfrm>
          <a:custGeom>
            <a:avLst/>
            <a:gdLst/>
            <a:ahLst/>
            <a:cxnLst/>
            <a:rect l="0" t="0" r="0" b="0"/>
            <a:pathLst>
              <a:path>
                <a:moveTo>
                  <a:pt x="0" y="0"/>
                </a:moveTo>
                <a:lnTo>
                  <a:pt x="1148985"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Freihandform 17"/>
          <p:cNvSpPr/>
          <p:nvPr/>
        </p:nvSpPr>
        <p:spPr>
          <a:xfrm>
            <a:off x="936247" y="3843707"/>
            <a:ext cx="1454701" cy="723169"/>
          </a:xfrm>
          <a:custGeom>
            <a:avLst/>
            <a:gdLst>
              <a:gd name="connsiteX0" fmla="*/ 0 w 1298919"/>
              <a:gd name="connsiteY0" fmla="*/ 136804 h 820809"/>
              <a:gd name="connsiteX1" fmla="*/ 136804 w 1298919"/>
              <a:gd name="connsiteY1" fmla="*/ 0 h 820809"/>
              <a:gd name="connsiteX2" fmla="*/ 1162115 w 1298919"/>
              <a:gd name="connsiteY2" fmla="*/ 0 h 820809"/>
              <a:gd name="connsiteX3" fmla="*/ 1298919 w 1298919"/>
              <a:gd name="connsiteY3" fmla="*/ 136804 h 820809"/>
              <a:gd name="connsiteX4" fmla="*/ 1298919 w 1298919"/>
              <a:gd name="connsiteY4" fmla="*/ 684005 h 820809"/>
              <a:gd name="connsiteX5" fmla="*/ 1162115 w 1298919"/>
              <a:gd name="connsiteY5" fmla="*/ 820809 h 820809"/>
              <a:gd name="connsiteX6" fmla="*/ 136804 w 1298919"/>
              <a:gd name="connsiteY6" fmla="*/ 820809 h 820809"/>
              <a:gd name="connsiteX7" fmla="*/ 0 w 1298919"/>
              <a:gd name="connsiteY7" fmla="*/ 684005 h 820809"/>
              <a:gd name="connsiteX8" fmla="*/ 0 w 1298919"/>
              <a:gd name="connsiteY8" fmla="*/ 136804 h 820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8919" h="820809">
                <a:moveTo>
                  <a:pt x="0" y="136804"/>
                </a:moveTo>
                <a:cubicBezTo>
                  <a:pt x="0" y="61249"/>
                  <a:pt x="61249" y="0"/>
                  <a:pt x="136804" y="0"/>
                </a:cubicBezTo>
                <a:lnTo>
                  <a:pt x="1162115" y="0"/>
                </a:lnTo>
                <a:cubicBezTo>
                  <a:pt x="1237670" y="0"/>
                  <a:pt x="1298919" y="61249"/>
                  <a:pt x="1298919" y="136804"/>
                </a:cubicBezTo>
                <a:lnTo>
                  <a:pt x="1298919" y="684005"/>
                </a:lnTo>
                <a:cubicBezTo>
                  <a:pt x="1298919" y="759560"/>
                  <a:pt x="1237670" y="820809"/>
                  <a:pt x="1162115" y="820809"/>
                </a:cubicBezTo>
                <a:lnTo>
                  <a:pt x="136804" y="820809"/>
                </a:lnTo>
                <a:cubicBezTo>
                  <a:pt x="61249" y="820809"/>
                  <a:pt x="0" y="759560"/>
                  <a:pt x="0" y="684005"/>
                </a:cubicBezTo>
                <a:lnTo>
                  <a:pt x="0" y="136804"/>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algn="ctr" defTabSz="800100">
              <a:lnSpc>
                <a:spcPct val="90000"/>
              </a:lnSpc>
              <a:spcAft>
                <a:spcPct val="35000"/>
              </a:spcAft>
            </a:pPr>
            <a:r>
              <a:rPr lang="de-DE" sz="1400" dirty="0"/>
              <a:t>Zustimmungs-recht bei Einstellung</a:t>
            </a:r>
          </a:p>
        </p:txBody>
      </p:sp>
      <p:sp>
        <p:nvSpPr>
          <p:cNvPr id="19" name="Freihandform 18"/>
          <p:cNvSpPr/>
          <p:nvPr/>
        </p:nvSpPr>
        <p:spPr>
          <a:xfrm rot="21593366">
            <a:off x="4759132" y="4256454"/>
            <a:ext cx="1136527" cy="0"/>
          </a:xfrm>
          <a:custGeom>
            <a:avLst/>
            <a:gdLst/>
            <a:ahLst/>
            <a:cxnLst/>
            <a:rect l="0" t="0" r="0" b="0"/>
            <a:pathLst>
              <a:path>
                <a:moveTo>
                  <a:pt x="0" y="0"/>
                </a:moveTo>
                <a:lnTo>
                  <a:pt x="113652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Freihandform 19"/>
          <p:cNvSpPr/>
          <p:nvPr/>
        </p:nvSpPr>
        <p:spPr>
          <a:xfrm>
            <a:off x="5895658" y="3851417"/>
            <a:ext cx="1511736" cy="805387"/>
          </a:xfrm>
          <a:custGeom>
            <a:avLst/>
            <a:gdLst>
              <a:gd name="connsiteX0" fmla="*/ 0 w 1292368"/>
              <a:gd name="connsiteY0" fmla="*/ 134234 h 805387"/>
              <a:gd name="connsiteX1" fmla="*/ 134234 w 1292368"/>
              <a:gd name="connsiteY1" fmla="*/ 0 h 805387"/>
              <a:gd name="connsiteX2" fmla="*/ 1158134 w 1292368"/>
              <a:gd name="connsiteY2" fmla="*/ 0 h 805387"/>
              <a:gd name="connsiteX3" fmla="*/ 1292368 w 1292368"/>
              <a:gd name="connsiteY3" fmla="*/ 134234 h 805387"/>
              <a:gd name="connsiteX4" fmla="*/ 1292368 w 1292368"/>
              <a:gd name="connsiteY4" fmla="*/ 671153 h 805387"/>
              <a:gd name="connsiteX5" fmla="*/ 1158134 w 1292368"/>
              <a:gd name="connsiteY5" fmla="*/ 805387 h 805387"/>
              <a:gd name="connsiteX6" fmla="*/ 134234 w 1292368"/>
              <a:gd name="connsiteY6" fmla="*/ 805387 h 805387"/>
              <a:gd name="connsiteX7" fmla="*/ 0 w 1292368"/>
              <a:gd name="connsiteY7" fmla="*/ 671153 h 805387"/>
              <a:gd name="connsiteX8" fmla="*/ 0 w 1292368"/>
              <a:gd name="connsiteY8" fmla="*/ 134234 h 805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368" h="805387">
                <a:moveTo>
                  <a:pt x="0" y="134234"/>
                </a:moveTo>
                <a:cubicBezTo>
                  <a:pt x="0" y="60099"/>
                  <a:pt x="60099" y="0"/>
                  <a:pt x="134234" y="0"/>
                </a:cubicBezTo>
                <a:lnTo>
                  <a:pt x="1158134" y="0"/>
                </a:lnTo>
                <a:cubicBezTo>
                  <a:pt x="1232269" y="0"/>
                  <a:pt x="1292368" y="60099"/>
                  <a:pt x="1292368" y="134234"/>
                </a:cubicBezTo>
                <a:lnTo>
                  <a:pt x="1292368" y="671153"/>
                </a:lnTo>
                <a:cubicBezTo>
                  <a:pt x="1292368" y="745288"/>
                  <a:pt x="1232269" y="805387"/>
                  <a:pt x="1158134" y="805387"/>
                </a:cubicBezTo>
                <a:lnTo>
                  <a:pt x="134234" y="805387"/>
                </a:lnTo>
                <a:cubicBezTo>
                  <a:pt x="60099" y="805387"/>
                  <a:pt x="0" y="745288"/>
                  <a:pt x="0" y="671153"/>
                </a:cubicBezTo>
                <a:lnTo>
                  <a:pt x="0" y="134234"/>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algn="ctr" defTabSz="800100">
              <a:lnSpc>
                <a:spcPct val="90000"/>
              </a:lnSpc>
              <a:spcAft>
                <a:spcPct val="35000"/>
              </a:spcAft>
            </a:pPr>
            <a:r>
              <a:rPr lang="de-DE" sz="1400" dirty="0"/>
              <a:t>Anregungen und Beschwerden entgegennehmen und vortragen </a:t>
            </a:r>
          </a:p>
        </p:txBody>
      </p:sp>
      <p:sp>
        <p:nvSpPr>
          <p:cNvPr id="21" name="Freihandform 20"/>
          <p:cNvSpPr/>
          <p:nvPr/>
        </p:nvSpPr>
        <p:spPr>
          <a:xfrm rot="8809254">
            <a:off x="2304113" y="5025489"/>
            <a:ext cx="1345502" cy="0"/>
          </a:xfrm>
          <a:custGeom>
            <a:avLst/>
            <a:gdLst/>
            <a:ahLst/>
            <a:cxnLst/>
            <a:rect l="0" t="0" r="0" b="0"/>
            <a:pathLst>
              <a:path>
                <a:moveTo>
                  <a:pt x="0" y="0"/>
                </a:moveTo>
                <a:lnTo>
                  <a:pt x="1345502"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Freihandform 21"/>
          <p:cNvSpPr/>
          <p:nvPr/>
        </p:nvSpPr>
        <p:spPr>
          <a:xfrm>
            <a:off x="939223" y="5003708"/>
            <a:ext cx="1464808" cy="739170"/>
          </a:xfrm>
          <a:custGeom>
            <a:avLst/>
            <a:gdLst>
              <a:gd name="connsiteX0" fmla="*/ 0 w 1386945"/>
              <a:gd name="connsiteY0" fmla="*/ 136942 h 821634"/>
              <a:gd name="connsiteX1" fmla="*/ 136942 w 1386945"/>
              <a:gd name="connsiteY1" fmla="*/ 0 h 821634"/>
              <a:gd name="connsiteX2" fmla="*/ 1250003 w 1386945"/>
              <a:gd name="connsiteY2" fmla="*/ 0 h 821634"/>
              <a:gd name="connsiteX3" fmla="*/ 1386945 w 1386945"/>
              <a:gd name="connsiteY3" fmla="*/ 136942 h 821634"/>
              <a:gd name="connsiteX4" fmla="*/ 1386945 w 1386945"/>
              <a:gd name="connsiteY4" fmla="*/ 684692 h 821634"/>
              <a:gd name="connsiteX5" fmla="*/ 1250003 w 1386945"/>
              <a:gd name="connsiteY5" fmla="*/ 821634 h 821634"/>
              <a:gd name="connsiteX6" fmla="*/ 136942 w 1386945"/>
              <a:gd name="connsiteY6" fmla="*/ 821634 h 821634"/>
              <a:gd name="connsiteX7" fmla="*/ 0 w 1386945"/>
              <a:gd name="connsiteY7" fmla="*/ 684692 h 821634"/>
              <a:gd name="connsiteX8" fmla="*/ 0 w 1386945"/>
              <a:gd name="connsiteY8" fmla="*/ 136942 h 8216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86945" h="821634">
                <a:moveTo>
                  <a:pt x="0" y="136942"/>
                </a:moveTo>
                <a:cubicBezTo>
                  <a:pt x="0" y="61311"/>
                  <a:pt x="61311" y="0"/>
                  <a:pt x="136942" y="0"/>
                </a:cubicBezTo>
                <a:lnTo>
                  <a:pt x="1250003" y="0"/>
                </a:lnTo>
                <a:cubicBezTo>
                  <a:pt x="1325634" y="0"/>
                  <a:pt x="1386945" y="61311"/>
                  <a:pt x="1386945" y="136942"/>
                </a:cubicBezTo>
                <a:lnTo>
                  <a:pt x="1386945" y="684692"/>
                </a:lnTo>
                <a:cubicBezTo>
                  <a:pt x="1386945" y="760323"/>
                  <a:pt x="1325634" y="821634"/>
                  <a:pt x="1250003" y="821634"/>
                </a:cubicBezTo>
                <a:lnTo>
                  <a:pt x="136942" y="821634"/>
                </a:lnTo>
                <a:cubicBezTo>
                  <a:pt x="61311" y="821634"/>
                  <a:pt x="0" y="760323"/>
                  <a:pt x="0" y="684692"/>
                </a:cubicBezTo>
                <a:lnTo>
                  <a:pt x="0" y="136942"/>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algn="ctr" defTabSz="800100">
              <a:lnSpc>
                <a:spcPct val="90000"/>
              </a:lnSpc>
              <a:spcAft>
                <a:spcPct val="35000"/>
              </a:spcAft>
            </a:pPr>
            <a:r>
              <a:rPr lang="de-DE" sz="1400" dirty="0"/>
              <a:t>beteiligt bei Eingruppierung</a:t>
            </a:r>
          </a:p>
        </p:txBody>
      </p:sp>
      <p:sp>
        <p:nvSpPr>
          <p:cNvPr id="23" name="Freihandform 22"/>
          <p:cNvSpPr/>
          <p:nvPr/>
        </p:nvSpPr>
        <p:spPr>
          <a:xfrm rot="2028154">
            <a:off x="4640055" y="5058758"/>
            <a:ext cx="1408867" cy="0"/>
          </a:xfrm>
          <a:custGeom>
            <a:avLst/>
            <a:gdLst/>
            <a:ahLst/>
            <a:cxnLst/>
            <a:rect l="0" t="0" r="0" b="0"/>
            <a:pathLst>
              <a:path>
                <a:moveTo>
                  <a:pt x="0" y="0"/>
                </a:moveTo>
                <a:lnTo>
                  <a:pt x="1408867" y="0"/>
                </a:lnTo>
              </a:path>
            </a:pathLst>
          </a:custGeom>
          <a:noFill/>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4" name="Freihandform 23"/>
          <p:cNvSpPr/>
          <p:nvPr/>
        </p:nvSpPr>
        <p:spPr>
          <a:xfrm>
            <a:off x="5929845" y="5271023"/>
            <a:ext cx="1477549" cy="672578"/>
          </a:xfrm>
          <a:custGeom>
            <a:avLst/>
            <a:gdLst>
              <a:gd name="connsiteX0" fmla="*/ 0 w 1291037"/>
              <a:gd name="connsiteY0" fmla="*/ 127441 h 764633"/>
              <a:gd name="connsiteX1" fmla="*/ 127441 w 1291037"/>
              <a:gd name="connsiteY1" fmla="*/ 0 h 764633"/>
              <a:gd name="connsiteX2" fmla="*/ 1163596 w 1291037"/>
              <a:gd name="connsiteY2" fmla="*/ 0 h 764633"/>
              <a:gd name="connsiteX3" fmla="*/ 1291037 w 1291037"/>
              <a:gd name="connsiteY3" fmla="*/ 127441 h 764633"/>
              <a:gd name="connsiteX4" fmla="*/ 1291037 w 1291037"/>
              <a:gd name="connsiteY4" fmla="*/ 637192 h 764633"/>
              <a:gd name="connsiteX5" fmla="*/ 1163596 w 1291037"/>
              <a:gd name="connsiteY5" fmla="*/ 764633 h 764633"/>
              <a:gd name="connsiteX6" fmla="*/ 127441 w 1291037"/>
              <a:gd name="connsiteY6" fmla="*/ 764633 h 764633"/>
              <a:gd name="connsiteX7" fmla="*/ 0 w 1291037"/>
              <a:gd name="connsiteY7" fmla="*/ 637192 h 764633"/>
              <a:gd name="connsiteX8" fmla="*/ 0 w 1291037"/>
              <a:gd name="connsiteY8" fmla="*/ 127441 h 764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1037" h="764633">
                <a:moveTo>
                  <a:pt x="0" y="127441"/>
                </a:moveTo>
                <a:cubicBezTo>
                  <a:pt x="0" y="57057"/>
                  <a:pt x="57057" y="0"/>
                  <a:pt x="127441" y="0"/>
                </a:cubicBezTo>
                <a:lnTo>
                  <a:pt x="1163596" y="0"/>
                </a:lnTo>
                <a:cubicBezTo>
                  <a:pt x="1233980" y="0"/>
                  <a:pt x="1291037" y="57057"/>
                  <a:pt x="1291037" y="127441"/>
                </a:cubicBezTo>
                <a:lnTo>
                  <a:pt x="1291037" y="637192"/>
                </a:lnTo>
                <a:cubicBezTo>
                  <a:pt x="1291037" y="707576"/>
                  <a:pt x="1233980" y="764633"/>
                  <a:pt x="1163596" y="764633"/>
                </a:cubicBezTo>
                <a:lnTo>
                  <a:pt x="127441" y="764633"/>
                </a:lnTo>
                <a:cubicBezTo>
                  <a:pt x="57057" y="764633"/>
                  <a:pt x="0" y="707576"/>
                  <a:pt x="0" y="637192"/>
                </a:cubicBezTo>
                <a:lnTo>
                  <a:pt x="0" y="127441"/>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algn="ctr" defTabSz="800100">
              <a:lnSpc>
                <a:spcPct val="90000"/>
              </a:lnSpc>
              <a:spcAft>
                <a:spcPct val="35000"/>
              </a:spcAft>
            </a:pPr>
            <a:r>
              <a:rPr lang="de-DE" sz="1400" dirty="0"/>
              <a:t>Vorschlagsrecht in personellen Angelegenheiten</a:t>
            </a:r>
          </a:p>
        </p:txBody>
      </p:sp>
      <p:sp>
        <p:nvSpPr>
          <p:cNvPr id="25" name="Freihandform 24"/>
          <p:cNvSpPr/>
          <p:nvPr/>
        </p:nvSpPr>
        <p:spPr>
          <a:xfrm>
            <a:off x="5855369" y="2444401"/>
            <a:ext cx="1552025" cy="710596"/>
          </a:xfrm>
          <a:custGeom>
            <a:avLst/>
            <a:gdLst>
              <a:gd name="connsiteX0" fmla="*/ 0 w 1361173"/>
              <a:gd name="connsiteY0" fmla="*/ 132136 h 792799"/>
              <a:gd name="connsiteX1" fmla="*/ 132136 w 1361173"/>
              <a:gd name="connsiteY1" fmla="*/ 0 h 792799"/>
              <a:gd name="connsiteX2" fmla="*/ 1229037 w 1361173"/>
              <a:gd name="connsiteY2" fmla="*/ 0 h 792799"/>
              <a:gd name="connsiteX3" fmla="*/ 1361173 w 1361173"/>
              <a:gd name="connsiteY3" fmla="*/ 132136 h 792799"/>
              <a:gd name="connsiteX4" fmla="*/ 1361173 w 1361173"/>
              <a:gd name="connsiteY4" fmla="*/ 660663 h 792799"/>
              <a:gd name="connsiteX5" fmla="*/ 1229037 w 1361173"/>
              <a:gd name="connsiteY5" fmla="*/ 792799 h 792799"/>
              <a:gd name="connsiteX6" fmla="*/ 132136 w 1361173"/>
              <a:gd name="connsiteY6" fmla="*/ 792799 h 792799"/>
              <a:gd name="connsiteX7" fmla="*/ 0 w 1361173"/>
              <a:gd name="connsiteY7" fmla="*/ 660663 h 792799"/>
              <a:gd name="connsiteX8" fmla="*/ 0 w 1361173"/>
              <a:gd name="connsiteY8" fmla="*/ 132136 h 792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1173" h="792799">
                <a:moveTo>
                  <a:pt x="0" y="132136"/>
                </a:moveTo>
                <a:cubicBezTo>
                  <a:pt x="0" y="59159"/>
                  <a:pt x="59159" y="0"/>
                  <a:pt x="132136" y="0"/>
                </a:cubicBezTo>
                <a:lnTo>
                  <a:pt x="1229037" y="0"/>
                </a:lnTo>
                <a:cubicBezTo>
                  <a:pt x="1302014" y="0"/>
                  <a:pt x="1361173" y="59159"/>
                  <a:pt x="1361173" y="132136"/>
                </a:cubicBezTo>
                <a:lnTo>
                  <a:pt x="1361173" y="660663"/>
                </a:lnTo>
                <a:cubicBezTo>
                  <a:pt x="1361173" y="733640"/>
                  <a:pt x="1302014" y="792799"/>
                  <a:pt x="1229037" y="792799"/>
                </a:cubicBezTo>
                <a:lnTo>
                  <a:pt x="132136" y="792799"/>
                </a:lnTo>
                <a:cubicBezTo>
                  <a:pt x="59159" y="792799"/>
                  <a:pt x="0" y="733640"/>
                  <a:pt x="0" y="660663"/>
                </a:cubicBezTo>
                <a:lnTo>
                  <a:pt x="0" y="132136"/>
                </a:lnTo>
                <a:close/>
              </a:path>
            </a:pathLst>
          </a:custGeom>
          <a:scene3d>
            <a:camera prst="orthographicFront"/>
            <a:lightRig rig="flat" dir="t"/>
          </a:scene3d>
          <a:sp3d prstMaterial="dkEdge">
            <a:bevelT w="165100" prst="coolSlant"/>
          </a:sp3d>
        </p:spPr>
        <p:style>
          <a:lnRef idx="0">
            <a:schemeClr val="lt1">
              <a:hueOff val="0"/>
              <a:satOff val="0"/>
              <a:lumOff val="0"/>
              <a:alphaOff val="0"/>
            </a:schemeClr>
          </a:lnRef>
          <a:fillRef idx="2">
            <a:schemeClr val="accent1">
              <a:hueOff val="0"/>
              <a:satOff val="0"/>
              <a:lumOff val="0"/>
              <a:alphaOff val="0"/>
            </a:schemeClr>
          </a:fillRef>
          <a:effectRef idx="1">
            <a:schemeClr val="accent1">
              <a:hueOff val="0"/>
              <a:satOff val="0"/>
              <a:lumOff val="0"/>
              <a:alphaOff val="0"/>
            </a:schemeClr>
          </a:effectRef>
          <a:fontRef idx="minor">
            <a:schemeClr val="dk1"/>
          </a:fontRef>
        </p:style>
        <p:txBody>
          <a:bodyPr spcFirstLastPara="0" vert="horz" wrap="square" lIns="84421" tIns="84421" rIns="84421" bIns="84421" numCol="1" spcCol="1270" anchor="ctr" anchorCtr="0">
            <a:noAutofit/>
          </a:bodyPr>
          <a:lstStyle/>
          <a:p>
            <a:pPr algn="ctr" defTabSz="800100">
              <a:lnSpc>
                <a:spcPct val="90000"/>
              </a:lnSpc>
              <a:spcAft>
                <a:spcPct val="35000"/>
              </a:spcAft>
            </a:pPr>
            <a:r>
              <a:rPr lang="de-DE" sz="1400" dirty="0"/>
              <a:t>Anhörung und Mitberatung bei Kündigungen</a:t>
            </a:r>
          </a:p>
        </p:txBody>
      </p:sp>
      <p:cxnSp>
        <p:nvCxnSpPr>
          <p:cNvPr id="27" name="Gerader Verbinder 26"/>
          <p:cNvCxnSpPr>
            <a:stCxn id="25" idx="7"/>
            <a:endCxn id="10" idx="3"/>
          </p:cNvCxnSpPr>
          <p:nvPr/>
        </p:nvCxnSpPr>
        <p:spPr>
          <a:xfrm flipH="1">
            <a:off x="4759133" y="3036562"/>
            <a:ext cx="1096236" cy="815769"/>
          </a:xfrm>
          <a:prstGeom prst="line">
            <a:avLst/>
          </a:prstGeom>
        </p:spPr>
        <p:style>
          <a:lnRef idx="2">
            <a:schemeClr val="accent1"/>
          </a:lnRef>
          <a:fillRef idx="0">
            <a:schemeClr val="accent1"/>
          </a:fillRef>
          <a:effectRef idx="1">
            <a:schemeClr val="accent1"/>
          </a:effectRef>
          <a:fontRef idx="minor">
            <a:schemeClr val="tx1"/>
          </a:fontRef>
        </p:style>
      </p:cxn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88614" y="3793193"/>
            <a:ext cx="921834" cy="921834"/>
          </a:xfrm>
          <a:prstGeom prst="rect">
            <a:avLst/>
          </a:prstGeom>
        </p:spPr>
      </p:pic>
      <p:sp>
        <p:nvSpPr>
          <p:cNvPr id="7" name="Textfeld 6"/>
          <p:cNvSpPr txBox="1"/>
          <p:nvPr/>
        </p:nvSpPr>
        <p:spPr>
          <a:xfrm>
            <a:off x="863410" y="6299200"/>
            <a:ext cx="7494075" cy="323165"/>
          </a:xfrm>
          <a:prstGeom prst="rect">
            <a:avLst/>
          </a:prstGeom>
          <a:noFill/>
        </p:spPr>
        <p:txBody>
          <a:bodyPr wrap="square" rtlCol="0">
            <a:spAutoFit/>
          </a:bodyPr>
          <a:lstStyle/>
          <a:p>
            <a:r>
              <a:rPr lang="de-DE" sz="1500" dirty="0" smtClean="0">
                <a:solidFill>
                  <a:srgbClr val="9B3540"/>
                </a:solidFill>
              </a:rPr>
              <a:t>Die Kontaktdaten der für Sie zuständigen MAV erhalten Sie im Lauf der Präsentation.</a:t>
            </a:r>
            <a:endParaRPr lang="de-DE" sz="1500" dirty="0">
              <a:solidFill>
                <a:srgbClr val="9B3540"/>
              </a:solidFill>
            </a:endParaRPr>
          </a:p>
        </p:txBody>
      </p:sp>
      <p:sp>
        <p:nvSpPr>
          <p:cNvPr id="26" name="Pfeil nach rechts 25">
            <a:hlinkClick r:id="rId3"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077387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Nützliches</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11</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Sind Sie schwerbehindert? </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537385" y="2559253"/>
            <a:ext cx="1103963" cy="1159625"/>
          </a:xfrm>
          <a:prstGeom prst="rect">
            <a:avLst/>
          </a:prstGeom>
        </p:spPr>
      </p:pic>
      <p:sp>
        <p:nvSpPr>
          <p:cNvPr id="8" name="Textfeld 7"/>
          <p:cNvSpPr txBox="1"/>
          <p:nvPr/>
        </p:nvSpPr>
        <p:spPr>
          <a:xfrm>
            <a:off x="1554480" y="2080763"/>
            <a:ext cx="7132321" cy="2031325"/>
          </a:xfrm>
          <a:prstGeom prst="rect">
            <a:avLst/>
          </a:prstGeom>
          <a:noFill/>
        </p:spPr>
        <p:txBody>
          <a:bodyPr wrap="square" rtlCol="0">
            <a:spAutoFit/>
          </a:bodyPr>
          <a:lstStyle/>
          <a:p>
            <a:pPr algn="just"/>
            <a:r>
              <a:rPr lang="de-DE" dirty="0" smtClean="0"/>
              <a:t>Gewählte Vertrauenspersonen der schwerbehinderten Mitarbeitenden (Schwerbehinderten-Vertretung) wachen </a:t>
            </a:r>
            <a:r>
              <a:rPr lang="de-DE" dirty="0"/>
              <a:t>über die </a:t>
            </a:r>
            <a:r>
              <a:rPr lang="de-DE" dirty="0" smtClean="0"/>
              <a:t>Einhaltung ein-</a:t>
            </a:r>
            <a:r>
              <a:rPr lang="de-DE" dirty="0" err="1" smtClean="0"/>
              <a:t>schlägiger</a:t>
            </a:r>
            <a:r>
              <a:rPr lang="de-DE" dirty="0" smtClean="0"/>
              <a:t> Vorschriften </a:t>
            </a:r>
            <a:r>
              <a:rPr lang="de-DE" dirty="0"/>
              <a:t>und Gesetze, beantragen Maßnahmen, die Schwerbehinderten und </a:t>
            </a:r>
            <a:r>
              <a:rPr lang="de-DE" dirty="0" smtClean="0"/>
              <a:t>der Prävention dienen und haben Beteiligungs-rechte</a:t>
            </a:r>
            <a:r>
              <a:rPr lang="de-DE" dirty="0"/>
              <a:t>, wenn es um die Einstellung von </a:t>
            </a:r>
            <a:r>
              <a:rPr lang="de-DE" dirty="0" smtClean="0"/>
              <a:t>schwerbehinderten Menschen </a:t>
            </a:r>
            <a:r>
              <a:rPr lang="de-DE" dirty="0"/>
              <a:t>geht. </a:t>
            </a:r>
            <a:r>
              <a:rPr lang="de-DE" dirty="0" smtClean="0"/>
              <a:t>Die Kontaktdaten der Vertrauenspersonen finden Sie auf den Homepages der jeweils zuständigen Mitarbeitervertretung.</a:t>
            </a:r>
            <a:endParaRPr lang="de-DE" dirty="0"/>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0" y="4206619"/>
            <a:ext cx="968429" cy="854866"/>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4916" y="420661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Vertrauenspersonen</a:t>
            </a:r>
            <a:r>
              <a:rPr lang="de-DE" dirty="0" smtClean="0"/>
              <a:t> vermitteln zudem bei Anregungen und Beschwerden, helfen bei Anträgen auf Feststellung einer Behinderung und des Grades einer Behinderung oder Gleichstellung an das Arbeitsamt. </a:t>
            </a:r>
            <a:r>
              <a:rPr lang="de-DE" dirty="0" smtClean="0">
                <a:hlinkClick r:id="rId4"/>
              </a:rPr>
              <a:t>(§ 95 SGB IX</a:t>
            </a:r>
            <a:r>
              <a:rPr lang="de-DE" dirty="0" smtClean="0"/>
              <a:t>).  </a:t>
            </a:r>
            <a:endParaRPr lang="de-DE" dirty="0"/>
          </a:p>
        </p:txBody>
      </p: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487" y="5201321"/>
            <a:ext cx="968429" cy="854866"/>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73263" y="5201321"/>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Wahlberechtigt und wählbar sind schwerbehinderte und gleichgestellte Mitarbeitende. Weitere Informationen zum Thema Schwerbehinderung finden Sie auf der Bistumshomepage unter „</a:t>
            </a:r>
            <a:r>
              <a:rPr lang="de-DE" spc="-10" dirty="0" smtClean="0">
                <a:hlinkClick r:id="rId6"/>
              </a:rPr>
              <a:t>Arbeitswelt</a:t>
            </a:r>
            <a:r>
              <a:rPr lang="de-DE" spc="-10" dirty="0" smtClean="0"/>
              <a:t>“ zum Download.</a:t>
            </a:r>
            <a:endParaRPr lang="de-DE" spc="-10" dirty="0"/>
          </a:p>
        </p:txBody>
      </p:sp>
      <p:sp>
        <p:nvSpPr>
          <p:cNvPr id="11" name="Pfeil nach rechts 10">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0532896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Sie sind eine Bereicherung!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12</a:t>
            </a:fld>
            <a:endParaRPr lang="de-DE" dirty="0"/>
          </a:p>
        </p:txBody>
      </p:sp>
      <p:sp>
        <p:nvSpPr>
          <p:cNvPr id="4" name="Textplatzhalter 3"/>
          <p:cNvSpPr>
            <a:spLocks noGrp="1"/>
          </p:cNvSpPr>
          <p:nvPr>
            <p:ph type="body" sz="quarter" idx="13"/>
          </p:nvPr>
        </p:nvSpPr>
        <p:spPr>
          <a:xfrm>
            <a:off x="624254" y="1606552"/>
            <a:ext cx="8062547" cy="396420"/>
          </a:xfrm>
        </p:spPr>
        <p:txBody>
          <a:bodyPr>
            <a:normAutofit/>
          </a:bodyPr>
          <a:lstStyle/>
          <a:p>
            <a:r>
              <a:rPr lang="de-DE" sz="2000" dirty="0" smtClean="0"/>
              <a:t>Welche Informationen zu Ihrem Arbeitsbereich brauchen Sie?</a:t>
            </a:r>
            <a:endParaRPr lang="de-DE" sz="2000" dirty="0"/>
          </a:p>
        </p:txBody>
      </p:sp>
      <p:sp>
        <p:nvSpPr>
          <p:cNvPr id="5" name="Ellipse 4"/>
          <p:cNvSpPr/>
          <p:nvPr/>
        </p:nvSpPr>
        <p:spPr>
          <a:xfrm>
            <a:off x="3305698" y="2046501"/>
            <a:ext cx="2699657" cy="783771"/>
          </a:xfrm>
          <a:prstGeom prst="ellipse">
            <a:avLst/>
          </a:prstGeom>
          <a:solidFill>
            <a:schemeClr val="accent1">
              <a:lumMod val="60000"/>
              <a:lumOff val="40000"/>
            </a:schemeClr>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Sie bereichern uns</a:t>
            </a:r>
            <a:endParaRPr lang="de-DE" dirty="0"/>
          </a:p>
        </p:txBody>
      </p:sp>
      <p:sp>
        <p:nvSpPr>
          <p:cNvPr id="7" name="Rechteck 6">
            <a:hlinkClick r:id="rId2" action="ppaction://hlinksldjump"/>
          </p:cNvPr>
          <p:cNvSpPr/>
          <p:nvPr/>
        </p:nvSpPr>
        <p:spPr>
          <a:xfrm>
            <a:off x="619088" y="2753539"/>
            <a:ext cx="2376000" cy="87684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in einer Abteilung oder Stabsstelle </a:t>
            </a:r>
            <a:r>
              <a:rPr lang="de-DE" dirty="0" smtClean="0"/>
              <a:t>des </a:t>
            </a:r>
            <a:r>
              <a:rPr lang="de-DE" spc="-40" dirty="0" smtClean="0"/>
              <a:t>Erz-bischöflichen</a:t>
            </a:r>
            <a:r>
              <a:rPr lang="de-DE" dirty="0" smtClean="0"/>
              <a:t> </a:t>
            </a:r>
            <a:r>
              <a:rPr lang="de-DE" spc="-40" dirty="0" smtClean="0"/>
              <a:t>Ordinariats</a:t>
            </a:r>
            <a:endParaRPr lang="de-DE" spc="-40" dirty="0"/>
          </a:p>
        </p:txBody>
      </p:sp>
      <p:sp>
        <p:nvSpPr>
          <p:cNvPr id="8" name="Rechteck 7">
            <a:hlinkClick r:id="rId3" action="ppaction://hlinksldjump"/>
          </p:cNvPr>
          <p:cNvSpPr/>
          <p:nvPr/>
        </p:nvSpPr>
        <p:spPr>
          <a:xfrm>
            <a:off x="1416251" y="3868373"/>
            <a:ext cx="3168000" cy="648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in einer Kirchenstiftung oder einer Gesamtkirchengemeinde</a:t>
            </a:r>
          </a:p>
        </p:txBody>
      </p:sp>
      <p:sp>
        <p:nvSpPr>
          <p:cNvPr id="9" name="Rechteck 8">
            <a:hlinkClick r:id="rId4" action="ppaction://hlinksldjump"/>
          </p:cNvPr>
          <p:cNvSpPr/>
          <p:nvPr/>
        </p:nvSpPr>
        <p:spPr>
          <a:xfrm>
            <a:off x="4969200" y="3868373"/>
            <a:ext cx="3168000" cy="648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im Pastoralen Dienst</a:t>
            </a:r>
          </a:p>
        </p:txBody>
      </p:sp>
      <p:sp>
        <p:nvSpPr>
          <p:cNvPr id="10" name="Rechteck 9">
            <a:hlinkClick r:id="rId5" action="ppaction://hlinksldjump"/>
          </p:cNvPr>
          <p:cNvSpPr/>
          <p:nvPr/>
        </p:nvSpPr>
        <p:spPr>
          <a:xfrm>
            <a:off x="6310800" y="2753539"/>
            <a:ext cx="2376000" cy="87684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als Religionslehrerin oder Religionslehrer im Kirchendienst</a:t>
            </a:r>
            <a:endParaRPr lang="de-DE" dirty="0"/>
          </a:p>
        </p:txBody>
      </p:sp>
      <p:sp>
        <p:nvSpPr>
          <p:cNvPr id="11" name="Rechteck 10"/>
          <p:cNvSpPr/>
          <p:nvPr/>
        </p:nvSpPr>
        <p:spPr>
          <a:xfrm>
            <a:off x="1591112" y="5505734"/>
            <a:ext cx="1363706" cy="648000"/>
          </a:xfrm>
          <a:prstGeom prst="rect">
            <a:avLst/>
          </a:prstGeom>
          <a:solidFill>
            <a:schemeClr val="accent1">
              <a:lumMod val="20000"/>
              <a:lumOff val="80000"/>
              <a:alpha val="40000"/>
            </a:schemeClr>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solidFill>
                  <a:schemeClr val="dk1">
                    <a:alpha val="40000"/>
                  </a:schemeClr>
                </a:solidFill>
              </a:rPr>
              <a:t>in einer Kita</a:t>
            </a:r>
          </a:p>
        </p:txBody>
      </p:sp>
      <p:sp>
        <p:nvSpPr>
          <p:cNvPr id="12" name="Rechteck 11"/>
          <p:cNvSpPr/>
          <p:nvPr/>
        </p:nvSpPr>
        <p:spPr>
          <a:xfrm>
            <a:off x="619088" y="4743354"/>
            <a:ext cx="1692000" cy="648000"/>
          </a:xfrm>
          <a:prstGeom prst="rect">
            <a:avLst/>
          </a:prstGeom>
          <a:solidFill>
            <a:schemeClr val="accent1">
              <a:lumMod val="20000"/>
              <a:lumOff val="80000"/>
              <a:alpha val="40000"/>
            </a:schemeClr>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solidFill>
                  <a:schemeClr val="dk1">
                    <a:alpha val="40000"/>
                  </a:schemeClr>
                </a:solidFill>
              </a:rPr>
              <a:t>in einer Pfarrverwaltung</a:t>
            </a:r>
            <a:endParaRPr lang="de-DE" dirty="0">
              <a:solidFill>
                <a:schemeClr val="dk1">
                  <a:alpha val="40000"/>
                </a:schemeClr>
              </a:solidFill>
            </a:endParaRPr>
          </a:p>
        </p:txBody>
      </p:sp>
      <p:sp>
        <p:nvSpPr>
          <p:cNvPr id="13" name="Rechteck 12"/>
          <p:cNvSpPr/>
          <p:nvPr/>
        </p:nvSpPr>
        <p:spPr>
          <a:xfrm>
            <a:off x="3809526" y="4743354"/>
            <a:ext cx="1692000" cy="648000"/>
          </a:xfrm>
          <a:prstGeom prst="rect">
            <a:avLst/>
          </a:prstGeom>
          <a:solidFill>
            <a:schemeClr val="accent1">
              <a:lumMod val="20000"/>
              <a:lumOff val="80000"/>
              <a:alpha val="40000"/>
            </a:schemeClr>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solidFill>
                  <a:schemeClr val="dk1">
                    <a:alpha val="40000"/>
                  </a:schemeClr>
                </a:solidFill>
              </a:rPr>
              <a:t>als Mesner oder </a:t>
            </a:r>
            <a:r>
              <a:rPr lang="de-DE" dirty="0" err="1">
                <a:solidFill>
                  <a:schemeClr val="dk1">
                    <a:alpha val="40000"/>
                  </a:schemeClr>
                </a:solidFill>
              </a:rPr>
              <a:t>Mesnerin</a:t>
            </a:r>
            <a:endParaRPr lang="de-DE" dirty="0">
              <a:solidFill>
                <a:schemeClr val="dk1">
                  <a:alpha val="40000"/>
                </a:schemeClr>
              </a:solidFill>
            </a:endParaRPr>
          </a:p>
        </p:txBody>
      </p:sp>
      <p:sp>
        <p:nvSpPr>
          <p:cNvPr id="14" name="Rechteck 13"/>
          <p:cNvSpPr/>
          <p:nvPr/>
        </p:nvSpPr>
        <p:spPr>
          <a:xfrm>
            <a:off x="3180212" y="5505734"/>
            <a:ext cx="1669190" cy="648000"/>
          </a:xfrm>
          <a:prstGeom prst="rect">
            <a:avLst/>
          </a:prstGeom>
          <a:solidFill>
            <a:schemeClr val="accent1">
              <a:lumMod val="20000"/>
              <a:lumOff val="80000"/>
              <a:alpha val="40000"/>
            </a:schemeClr>
          </a:solidFill>
          <a:ln>
            <a:noFill/>
          </a:ln>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solidFill>
                  <a:schemeClr val="dk1">
                    <a:alpha val="40000"/>
                  </a:schemeClr>
                </a:solidFill>
              </a:rPr>
              <a:t>mit Kirchenmusik</a:t>
            </a:r>
          </a:p>
        </p:txBody>
      </p:sp>
      <p:cxnSp>
        <p:nvCxnSpPr>
          <p:cNvPr id="16" name="Gerader Verbinder 15"/>
          <p:cNvCxnSpPr>
            <a:stCxn id="8" idx="2"/>
            <a:endCxn id="11" idx="0"/>
          </p:cNvCxnSpPr>
          <p:nvPr/>
        </p:nvCxnSpPr>
        <p:spPr>
          <a:xfrm flipH="1">
            <a:off x="2272965" y="4516373"/>
            <a:ext cx="727286" cy="989361"/>
          </a:xfrm>
          <a:prstGeom prst="line">
            <a:avLst/>
          </a:prstGeom>
          <a:ln w="19050">
            <a:solidFill>
              <a:schemeClr val="bg1">
                <a:lumMod val="65000"/>
                <a:alpha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Gerader Verbinder 19"/>
          <p:cNvCxnSpPr>
            <a:stCxn id="8" idx="2"/>
            <a:endCxn id="14" idx="0"/>
          </p:cNvCxnSpPr>
          <p:nvPr/>
        </p:nvCxnSpPr>
        <p:spPr>
          <a:xfrm>
            <a:off x="3000251" y="4516373"/>
            <a:ext cx="1014556" cy="989361"/>
          </a:xfrm>
          <a:prstGeom prst="line">
            <a:avLst/>
          </a:prstGeom>
          <a:ln w="19050">
            <a:solidFill>
              <a:schemeClr val="bg1">
                <a:lumMod val="65000"/>
                <a:alpha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Gerader Verbinder 21"/>
          <p:cNvCxnSpPr>
            <a:stCxn id="8" idx="2"/>
            <a:endCxn id="12" idx="0"/>
          </p:cNvCxnSpPr>
          <p:nvPr/>
        </p:nvCxnSpPr>
        <p:spPr>
          <a:xfrm flipH="1">
            <a:off x="1465088" y="4516373"/>
            <a:ext cx="1535163" cy="226981"/>
          </a:xfrm>
          <a:prstGeom prst="line">
            <a:avLst/>
          </a:prstGeom>
          <a:ln w="19050">
            <a:solidFill>
              <a:schemeClr val="bg1">
                <a:lumMod val="65000"/>
                <a:alpha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Gerader Verbinder 23"/>
          <p:cNvCxnSpPr>
            <a:stCxn id="8" idx="2"/>
            <a:endCxn id="13" idx="0"/>
          </p:cNvCxnSpPr>
          <p:nvPr/>
        </p:nvCxnSpPr>
        <p:spPr>
          <a:xfrm>
            <a:off x="3000251" y="4516373"/>
            <a:ext cx="1655275" cy="226981"/>
          </a:xfrm>
          <a:prstGeom prst="line">
            <a:avLst/>
          </a:prstGeom>
          <a:ln w="19050">
            <a:solidFill>
              <a:schemeClr val="bg1">
                <a:lumMod val="65000"/>
                <a:alpha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6" name="Gerader Verbinder 25"/>
          <p:cNvCxnSpPr>
            <a:stCxn id="5" idx="4"/>
            <a:endCxn id="7" idx="3"/>
          </p:cNvCxnSpPr>
          <p:nvPr/>
        </p:nvCxnSpPr>
        <p:spPr>
          <a:xfrm flipH="1">
            <a:off x="2995088" y="2830272"/>
            <a:ext cx="1660439" cy="361690"/>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Gerader Verbinder 27"/>
          <p:cNvCxnSpPr>
            <a:stCxn id="5" idx="4"/>
            <a:endCxn id="10" idx="1"/>
          </p:cNvCxnSpPr>
          <p:nvPr/>
        </p:nvCxnSpPr>
        <p:spPr>
          <a:xfrm>
            <a:off x="4655527" y="2830272"/>
            <a:ext cx="1655273" cy="361690"/>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Gerader Verbinder 31"/>
          <p:cNvCxnSpPr>
            <a:stCxn id="5" idx="4"/>
            <a:endCxn id="8" idx="0"/>
          </p:cNvCxnSpPr>
          <p:nvPr/>
        </p:nvCxnSpPr>
        <p:spPr>
          <a:xfrm flipH="1">
            <a:off x="3000251" y="2830272"/>
            <a:ext cx="1655276" cy="1038101"/>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Gerader Verbinder 33"/>
          <p:cNvCxnSpPr>
            <a:stCxn id="5" idx="4"/>
            <a:endCxn id="9" idx="0"/>
          </p:cNvCxnSpPr>
          <p:nvPr/>
        </p:nvCxnSpPr>
        <p:spPr>
          <a:xfrm>
            <a:off x="4655527" y="2830272"/>
            <a:ext cx="1897673" cy="1038101"/>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pic>
        <p:nvPicPr>
          <p:cNvPr id="48" name="Grafik 47" descr="Schule Tafel Kostenloses Stock Bild - Public Domain Pictures"/>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76477" y="1951857"/>
            <a:ext cx="972400" cy="646241"/>
          </a:xfrm>
          <a:prstGeom prst="rect">
            <a:avLst/>
          </a:prstGeom>
        </p:spPr>
      </p:pic>
      <p:pic>
        <p:nvPicPr>
          <p:cNvPr id="47" name="Grafik 46" descr="Teacher 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2784" y="1878558"/>
            <a:ext cx="938446" cy="1065610"/>
          </a:xfrm>
          <a:prstGeom prst="rect">
            <a:avLst/>
          </a:prstGeom>
          <a:scene3d>
            <a:camera prst="orthographicFront"/>
            <a:lightRig rig="threePt" dir="t"/>
          </a:scene3d>
          <a:sp3d>
            <a:bevelT/>
          </a:sp3d>
        </p:spPr>
      </p:pic>
      <p:pic>
        <p:nvPicPr>
          <p:cNvPr id="53" name="Grafik 52" descr="The More, The Messier: Why Jews Shouldn't Go To Church"/>
          <p:cNvPicPr>
            <a:picLocks noChangeAspect="1"/>
          </p:cNvPicPr>
          <p:nvPr/>
        </p:nvPicPr>
        <p:blipFill>
          <a:blip r:embed="rId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8182532" y="3904853"/>
            <a:ext cx="623772" cy="575040"/>
          </a:xfrm>
          <a:prstGeom prst="rect">
            <a:avLst/>
          </a:prstGeom>
        </p:spPr>
      </p:pic>
      <p:pic>
        <p:nvPicPr>
          <p:cNvPr id="56" name="Grafik 55" descr="Volunteers Hands Tree · Free image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1466" y="3055976"/>
            <a:ext cx="1219071" cy="812397"/>
          </a:xfrm>
          <a:prstGeom prst="rect">
            <a:avLst/>
          </a:prstGeom>
        </p:spPr>
      </p:pic>
      <p:pic>
        <p:nvPicPr>
          <p:cNvPr id="57" name="Grafik 56" descr="Fault Lines in American Studies: Re-evaluating Academic Conference ..."/>
          <p:cNvPicPr>
            <a:picLocks noChangeAspect="1"/>
          </p:cNvPicPr>
          <p:nvPr/>
        </p:nvPicPr>
        <p:blipFill>
          <a:blip r:embed="rId10">
            <a:clrChange>
              <a:clrFrom>
                <a:srgbClr val="D7E4EA"/>
              </a:clrFrom>
              <a:clrTo>
                <a:srgbClr val="D7E4EA">
                  <a:alpha val="0"/>
                </a:srgbClr>
              </a:clrTo>
            </a:clrChange>
            <a:extLst>
              <a:ext uri="{28A0092B-C50C-407E-A947-70E740481C1C}">
                <a14:useLocalDpi xmlns:a14="http://schemas.microsoft.com/office/drawing/2010/main" val="0"/>
              </a:ext>
            </a:extLst>
          </a:blip>
          <a:stretch>
            <a:fillRect/>
          </a:stretch>
        </p:blipFill>
        <p:spPr>
          <a:xfrm>
            <a:off x="-46443" y="2028852"/>
            <a:ext cx="1341394" cy="899939"/>
          </a:xfrm>
          <a:prstGeom prst="rect">
            <a:avLst/>
          </a:prstGeom>
        </p:spPr>
      </p:pic>
      <p:sp>
        <p:nvSpPr>
          <p:cNvPr id="35" name="Textfeld 34"/>
          <p:cNvSpPr txBox="1"/>
          <p:nvPr/>
        </p:nvSpPr>
        <p:spPr>
          <a:xfrm>
            <a:off x="2266177" y="6303104"/>
            <a:ext cx="4969954" cy="307777"/>
          </a:xfrm>
          <a:prstGeom prst="rect">
            <a:avLst/>
          </a:prstGeom>
          <a:noFill/>
        </p:spPr>
        <p:txBody>
          <a:bodyPr wrap="square" rtlCol="0">
            <a:spAutoFit/>
          </a:bodyPr>
          <a:lstStyle/>
          <a:p>
            <a:r>
              <a:rPr lang="de-DE" sz="1400" dirty="0" smtClean="0"/>
              <a:t>Klicken Sie auf den Arbeitsbereich, für den Sie eingestellt wurden.</a:t>
            </a:r>
            <a:endParaRPr lang="de-DE" sz="1400" dirty="0"/>
          </a:p>
        </p:txBody>
      </p:sp>
      <p:pic>
        <p:nvPicPr>
          <p:cNvPr id="21" name="Grafik 20"/>
          <p:cNvPicPr>
            <a:picLocks noChangeAspect="1"/>
          </p:cNvPicPr>
          <p:nvPr/>
        </p:nvPicPr>
        <p:blipFill rotWithShape="1">
          <a:blip r:embed="rId11">
            <a:extLst>
              <a:ext uri="{28A0092B-C50C-407E-A947-70E740481C1C}">
                <a14:useLocalDpi xmlns:a14="http://schemas.microsoft.com/office/drawing/2010/main" val="0"/>
              </a:ext>
            </a:extLst>
          </a:blip>
          <a:srcRect l="3874"/>
          <a:stretch/>
        </p:blipFill>
        <p:spPr>
          <a:xfrm>
            <a:off x="5756885" y="4602347"/>
            <a:ext cx="2929915" cy="1694688"/>
          </a:xfrm>
          <a:prstGeom prst="rect">
            <a:avLst/>
          </a:prstGeom>
        </p:spPr>
      </p:pic>
      <p:pic>
        <p:nvPicPr>
          <p:cNvPr id="37" name="Grafik 36" descr="Cartoon Icon Light Bulb · Free vector graphic on Pixabay"/>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556778">
            <a:off x="2101692" y="6237205"/>
            <a:ext cx="255884" cy="270141"/>
          </a:xfrm>
          <a:prstGeom prst="rect">
            <a:avLst/>
          </a:prstGeom>
        </p:spPr>
      </p:pic>
    </p:spTree>
    <p:extLst>
      <p:ext uri="{BB962C8B-B14F-4D97-AF65-F5344CB8AC3E}">
        <p14:creationId xmlns:p14="http://schemas.microsoft.com/office/powerpoint/2010/main" val="35596633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Sie sind im Bereich der MAV-Verwaltung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13</a:t>
            </a:fld>
            <a:endParaRPr lang="de-DE" dirty="0"/>
          </a:p>
        </p:txBody>
      </p:sp>
      <p:sp>
        <p:nvSpPr>
          <p:cNvPr id="4" name="Textplatzhalter 3"/>
          <p:cNvSpPr>
            <a:spLocks noGrp="1"/>
          </p:cNvSpPr>
          <p:nvPr>
            <p:ph type="body" sz="quarter" idx="13"/>
          </p:nvPr>
        </p:nvSpPr>
        <p:spPr>
          <a:xfrm>
            <a:off x="624254" y="1606551"/>
            <a:ext cx="8062547" cy="344169"/>
          </a:xfrm>
        </p:spPr>
        <p:txBody>
          <a:bodyPr>
            <a:normAutofit/>
          </a:bodyPr>
          <a:lstStyle/>
          <a:p>
            <a:r>
              <a:rPr lang="de-DE" sz="2000" dirty="0" smtClean="0"/>
              <a:t>Schauen Sie sich ruhig um!</a:t>
            </a:r>
            <a:endParaRPr lang="de-DE" sz="2000" dirty="0"/>
          </a:p>
        </p:txBody>
      </p:sp>
      <p:sp>
        <p:nvSpPr>
          <p:cNvPr id="6" name="Ellipse 5"/>
          <p:cNvSpPr/>
          <p:nvPr/>
        </p:nvSpPr>
        <p:spPr>
          <a:xfrm>
            <a:off x="3440681" y="3566772"/>
            <a:ext cx="2429692" cy="844732"/>
          </a:xfrm>
          <a:prstGeom prst="ellipse">
            <a:avLst/>
          </a:prstGeom>
          <a:solidFill>
            <a:schemeClr val="tx2">
              <a:lumMod val="40000"/>
              <a:lumOff val="60000"/>
            </a:schemeClr>
          </a:solidFill>
          <a:ln>
            <a:noFill/>
          </a:ln>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Was interessiert Sie?</a:t>
            </a:r>
            <a:endParaRPr lang="de-DE" dirty="0"/>
          </a:p>
        </p:txBody>
      </p:sp>
      <p:sp>
        <p:nvSpPr>
          <p:cNvPr id="7" name="Rechteck 6">
            <a:hlinkClick r:id="rId2" action="ppaction://hlinksldjump"/>
          </p:cNvPr>
          <p:cNvSpPr/>
          <p:nvPr/>
        </p:nvSpPr>
        <p:spPr>
          <a:xfrm>
            <a:off x="624254" y="2428578"/>
            <a:ext cx="2304000" cy="8280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Ausbildung</a:t>
            </a:r>
            <a:endParaRPr lang="de-DE" dirty="0"/>
          </a:p>
        </p:txBody>
      </p:sp>
      <p:sp>
        <p:nvSpPr>
          <p:cNvPr id="8" name="Rechteck 7">
            <a:hlinkClick r:id="rId3" action="ppaction://hlinksldjump"/>
          </p:cNvPr>
          <p:cNvSpPr/>
          <p:nvPr/>
        </p:nvSpPr>
        <p:spPr>
          <a:xfrm>
            <a:off x="3503527" y="2103119"/>
            <a:ext cx="2304000" cy="8280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Willkommen in Bamberg</a:t>
            </a:r>
            <a:endParaRPr lang="de-DE" dirty="0"/>
          </a:p>
        </p:txBody>
      </p:sp>
      <p:sp>
        <p:nvSpPr>
          <p:cNvPr id="9" name="Rechteck 8">
            <a:hlinkClick r:id="rId4" action="ppaction://hlinksldjump"/>
          </p:cNvPr>
          <p:cNvSpPr/>
          <p:nvPr/>
        </p:nvSpPr>
        <p:spPr>
          <a:xfrm>
            <a:off x="6382801" y="2431434"/>
            <a:ext cx="2304000" cy="8280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Dienstvereinbarungen</a:t>
            </a:r>
            <a:endParaRPr lang="de-DE" dirty="0"/>
          </a:p>
        </p:txBody>
      </p:sp>
      <p:sp>
        <p:nvSpPr>
          <p:cNvPr id="10" name="Rechteck 9">
            <a:hlinkClick r:id="rId5" action="ppaction://hlinksldjump"/>
          </p:cNvPr>
          <p:cNvSpPr/>
          <p:nvPr/>
        </p:nvSpPr>
        <p:spPr>
          <a:xfrm>
            <a:off x="6382800" y="3578597"/>
            <a:ext cx="2304000" cy="8280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Betriebliche Aktivitäten und Gesundheitsförderung</a:t>
            </a:r>
            <a:endParaRPr lang="de-DE" dirty="0"/>
          </a:p>
        </p:txBody>
      </p:sp>
      <p:sp>
        <p:nvSpPr>
          <p:cNvPr id="11" name="Rechteck 10">
            <a:hlinkClick r:id="rId6" action="ppaction://hlinksldjump"/>
          </p:cNvPr>
          <p:cNvSpPr/>
          <p:nvPr/>
        </p:nvSpPr>
        <p:spPr>
          <a:xfrm>
            <a:off x="4802776" y="4910322"/>
            <a:ext cx="2304000" cy="8280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Gut zu wissen</a:t>
            </a:r>
            <a:endParaRPr lang="de-DE" dirty="0"/>
          </a:p>
        </p:txBody>
      </p:sp>
      <p:sp>
        <p:nvSpPr>
          <p:cNvPr id="12" name="Rechteck 11">
            <a:hlinkClick r:id="rId7" action="ppaction://hlinksldjump"/>
          </p:cNvPr>
          <p:cNvSpPr/>
          <p:nvPr/>
        </p:nvSpPr>
        <p:spPr>
          <a:xfrm>
            <a:off x="1776254" y="4910322"/>
            <a:ext cx="2304000" cy="8280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Nützliches</a:t>
            </a:r>
            <a:endParaRPr lang="de-DE" dirty="0"/>
          </a:p>
        </p:txBody>
      </p:sp>
      <p:sp>
        <p:nvSpPr>
          <p:cNvPr id="13" name="Rechteck 12">
            <a:hlinkClick r:id="rId8" action="ppaction://hlinksldjump"/>
          </p:cNvPr>
          <p:cNvSpPr/>
          <p:nvPr/>
        </p:nvSpPr>
        <p:spPr>
          <a:xfrm>
            <a:off x="608353" y="3578597"/>
            <a:ext cx="2304000" cy="828000"/>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a:scene3d>
            <a:camera prst="orthographicFront"/>
            <a:lightRig rig="threePt" dir="t"/>
          </a:scene3d>
          <a:sp3d>
            <a:bevelT w="165100" prst="coolSlan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Fort- und Weiterbildung</a:t>
            </a:r>
            <a:endParaRPr lang="de-DE" dirty="0"/>
          </a:p>
        </p:txBody>
      </p:sp>
      <p:cxnSp>
        <p:nvCxnSpPr>
          <p:cNvPr id="15" name="Gerader Verbinder 14"/>
          <p:cNvCxnSpPr>
            <a:stCxn id="6" idx="0"/>
            <a:endCxn id="8" idx="2"/>
          </p:cNvCxnSpPr>
          <p:nvPr/>
        </p:nvCxnSpPr>
        <p:spPr>
          <a:xfrm flipV="1">
            <a:off x="4655527" y="2931119"/>
            <a:ext cx="0" cy="635653"/>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7" name="Gerader Verbinder 16"/>
          <p:cNvCxnSpPr>
            <a:stCxn id="6" idx="3"/>
            <a:endCxn id="12" idx="0"/>
          </p:cNvCxnSpPr>
          <p:nvPr/>
        </p:nvCxnSpPr>
        <p:spPr>
          <a:xfrm flipH="1">
            <a:off x="2928254" y="4287796"/>
            <a:ext cx="868247" cy="622526"/>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19" name="Gerader Verbinder 18"/>
          <p:cNvCxnSpPr>
            <a:stCxn id="6" idx="5"/>
            <a:endCxn id="11" idx="0"/>
          </p:cNvCxnSpPr>
          <p:nvPr/>
        </p:nvCxnSpPr>
        <p:spPr>
          <a:xfrm>
            <a:off x="5514553" y="4287796"/>
            <a:ext cx="440223" cy="622526"/>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1" name="Gerader Verbinder 20"/>
          <p:cNvCxnSpPr>
            <a:stCxn id="6" idx="6"/>
            <a:endCxn id="10" idx="1"/>
          </p:cNvCxnSpPr>
          <p:nvPr/>
        </p:nvCxnSpPr>
        <p:spPr>
          <a:xfrm>
            <a:off x="5870373" y="3989138"/>
            <a:ext cx="512427" cy="3459"/>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3" name="Gerader Verbinder 22"/>
          <p:cNvCxnSpPr>
            <a:stCxn id="6" idx="2"/>
            <a:endCxn id="13" idx="3"/>
          </p:cNvCxnSpPr>
          <p:nvPr/>
        </p:nvCxnSpPr>
        <p:spPr>
          <a:xfrm flipH="1">
            <a:off x="2912353" y="3989138"/>
            <a:ext cx="528328" cy="3459"/>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5" name="Gerader Verbinder 24"/>
          <p:cNvCxnSpPr>
            <a:stCxn id="6" idx="1"/>
            <a:endCxn id="7" idx="3"/>
          </p:cNvCxnSpPr>
          <p:nvPr/>
        </p:nvCxnSpPr>
        <p:spPr>
          <a:xfrm flipH="1" flipV="1">
            <a:off x="2928254" y="2842578"/>
            <a:ext cx="868247" cy="847902"/>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7" name="Gerader Verbinder 26"/>
          <p:cNvCxnSpPr>
            <a:stCxn id="6" idx="7"/>
            <a:endCxn id="9" idx="1"/>
          </p:cNvCxnSpPr>
          <p:nvPr/>
        </p:nvCxnSpPr>
        <p:spPr>
          <a:xfrm flipV="1">
            <a:off x="5514553" y="2845434"/>
            <a:ext cx="868248" cy="845046"/>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53" name="Textfeld 52"/>
          <p:cNvSpPr txBox="1"/>
          <p:nvPr/>
        </p:nvSpPr>
        <p:spPr>
          <a:xfrm>
            <a:off x="886967" y="5791042"/>
            <a:ext cx="7799833" cy="523220"/>
          </a:xfrm>
          <a:prstGeom prst="rect">
            <a:avLst/>
          </a:prstGeom>
          <a:noFill/>
        </p:spPr>
        <p:txBody>
          <a:bodyPr wrap="square" rtlCol="0">
            <a:spAutoFit/>
          </a:bodyPr>
          <a:lstStyle/>
          <a:p>
            <a:r>
              <a:rPr lang="de-DE" sz="1400" dirty="0" smtClean="0"/>
              <a:t>Klicken Sie auf den Themenbereich, der Sie besonders interessiert oder klicken Sie auf weiter, um die Themen nacheinander durchzugehen.</a:t>
            </a:r>
            <a:endParaRPr lang="de-DE" sz="1400" dirty="0"/>
          </a:p>
        </p:txBody>
      </p:sp>
      <p:pic>
        <p:nvPicPr>
          <p:cNvPr id="54" name="Grafik 53" descr="Cartoon Icon Light Bulb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556778">
            <a:off x="677948" y="5809859"/>
            <a:ext cx="255884" cy="270141"/>
          </a:xfrm>
          <a:prstGeom prst="rect">
            <a:avLst/>
          </a:prstGeom>
        </p:spPr>
      </p:pic>
      <p:sp>
        <p:nvSpPr>
          <p:cNvPr id="22" name="Pfeil nach rechts 21">
            <a:hlinkClick r:id="rId3"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1153231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Willkommen in Bamberg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14</a:t>
            </a:fld>
            <a:endParaRPr lang="de-DE" dirty="0"/>
          </a:p>
        </p:txBody>
      </p:sp>
      <p:sp>
        <p:nvSpPr>
          <p:cNvPr id="4" name="Textplatzhalter 3"/>
          <p:cNvSpPr>
            <a:spLocks noGrp="1"/>
          </p:cNvSpPr>
          <p:nvPr>
            <p:ph type="body" sz="quarter" idx="13"/>
          </p:nvPr>
        </p:nvSpPr>
        <p:spPr/>
        <p:txBody>
          <a:bodyPr>
            <a:normAutofit/>
          </a:bodyPr>
          <a:lstStyle/>
          <a:p>
            <a:r>
              <a:rPr lang="de-DE" sz="2000" dirty="0" smtClean="0"/>
              <a:t>Mit drei Mausklicks erste Orientierung finden </a:t>
            </a:r>
            <a:endParaRPr lang="de-DE" sz="2000" dirty="0"/>
          </a:p>
        </p:txBody>
      </p:sp>
      <p:pic>
        <p:nvPicPr>
          <p:cNvPr id="10" name="Grafik 9">
            <a:hlinkClick r:id="rId2"/>
          </p:cNvPr>
          <p:cNvPicPr>
            <a:picLocks noChangeAspect="1"/>
          </p:cNvPicPr>
          <p:nvPr/>
        </p:nvPicPr>
        <p:blipFill>
          <a:blip r:embed="rId3"/>
          <a:stretch>
            <a:fillRect/>
          </a:stretch>
        </p:blipFill>
        <p:spPr>
          <a:xfrm rot="1051220">
            <a:off x="4750331" y="2464548"/>
            <a:ext cx="3427490" cy="3299639"/>
          </a:xfrm>
          <a:prstGeom prst="rect">
            <a:avLst/>
          </a:prstGeom>
          <a:ln>
            <a:solidFill>
              <a:schemeClr val="tx1">
                <a:lumMod val="50000"/>
                <a:lumOff val="50000"/>
              </a:schemeClr>
            </a:solidFill>
          </a:ln>
          <a:effectLst>
            <a:outerShdw blurRad="50800" dist="38100" dir="10800000" algn="r" rotWithShape="0">
              <a:prstClr val="black">
                <a:alpha val="40000"/>
              </a:prstClr>
            </a:outerShdw>
          </a:effectLst>
        </p:spPr>
      </p:pic>
      <p:cxnSp>
        <p:nvCxnSpPr>
          <p:cNvPr id="12" name="Gerade Verbindung mit Pfeil 11"/>
          <p:cNvCxnSpPr>
            <a:endCxn id="7" idx="0"/>
          </p:cNvCxnSpPr>
          <p:nvPr/>
        </p:nvCxnSpPr>
        <p:spPr>
          <a:xfrm flipH="1">
            <a:off x="1577535" y="1925053"/>
            <a:ext cx="503928" cy="700411"/>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4" name="Gerade Verbindung mit Pfeil 13"/>
          <p:cNvCxnSpPr/>
          <p:nvPr/>
        </p:nvCxnSpPr>
        <p:spPr>
          <a:xfrm>
            <a:off x="2986264" y="2315830"/>
            <a:ext cx="719355" cy="92636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6" name="Gerade Verbindung mit Pfeil 15"/>
          <p:cNvCxnSpPr/>
          <p:nvPr/>
        </p:nvCxnSpPr>
        <p:spPr>
          <a:xfrm>
            <a:off x="4020917" y="2025170"/>
            <a:ext cx="1044378" cy="60029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AutoShape 2" descr="https://ordinariat.erzbistum-bamberg.de/medien/f83eb26e-7206-464b-a531-69d0f7714d00/organigramm.PNG?width=1382"/>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9" name="Grafik 8">
            <a:hlinkClick r:id="rId4"/>
          </p:cNvPr>
          <p:cNvPicPr>
            <a:picLocks noChangeAspect="1"/>
          </p:cNvPicPr>
          <p:nvPr/>
        </p:nvPicPr>
        <p:blipFill>
          <a:blip r:embed="rId5"/>
          <a:stretch>
            <a:fillRect/>
          </a:stretch>
        </p:blipFill>
        <p:spPr>
          <a:xfrm>
            <a:off x="2686985" y="3242196"/>
            <a:ext cx="3937084" cy="2570927"/>
          </a:xfrm>
          <a:prstGeom prst="rect">
            <a:avLst/>
          </a:prstGeom>
          <a:ln>
            <a:solidFill>
              <a:schemeClr val="accent1"/>
            </a:solidFill>
          </a:ln>
          <a:effectLst>
            <a:outerShdw blurRad="50800" dist="38100" dir="8100000" algn="tr" rotWithShape="0">
              <a:prstClr val="black">
                <a:alpha val="40000"/>
              </a:prstClr>
            </a:outerShdw>
          </a:effectLst>
        </p:spPr>
      </p:pic>
      <p:pic>
        <p:nvPicPr>
          <p:cNvPr id="7" name="Grafik 6">
            <a:hlinkClick r:id="rId6"/>
          </p:cNvPr>
          <p:cNvPicPr>
            <a:picLocks noChangeAspect="1"/>
          </p:cNvPicPr>
          <p:nvPr/>
        </p:nvPicPr>
        <p:blipFill rotWithShape="1">
          <a:blip r:embed="rId7"/>
          <a:srcRect l="39562" t="28898" r="38772" b="17009"/>
          <a:stretch/>
        </p:blipFill>
        <p:spPr>
          <a:xfrm rot="20639183">
            <a:off x="887302" y="2558955"/>
            <a:ext cx="2326128" cy="3427979"/>
          </a:xfrm>
          <a:prstGeom prst="rect">
            <a:avLst/>
          </a:prstGeom>
          <a:effectLst>
            <a:outerShdw blurRad="50800" dist="38100" dir="8100000" algn="tr" rotWithShape="0">
              <a:prstClr val="black">
                <a:alpha val="40000"/>
              </a:prstClr>
            </a:outerShdw>
          </a:effectLst>
        </p:spPr>
      </p:pic>
      <p:sp>
        <p:nvSpPr>
          <p:cNvPr id="13" name="Pfeil nach rechts 12">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pic>
        <p:nvPicPr>
          <p:cNvPr id="15" name="Grafik 14" descr="Cartoon Icon Light Bulb · Free vector graphic on Pixabay"/>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556778">
            <a:off x="1875045" y="6176961"/>
            <a:ext cx="255884" cy="270141"/>
          </a:xfrm>
          <a:prstGeom prst="rect">
            <a:avLst/>
          </a:prstGeom>
        </p:spPr>
      </p:pic>
      <p:sp>
        <p:nvSpPr>
          <p:cNvPr id="17" name="Textfeld 16">
            <a:hlinkClick r:id="rId8" action="ppaction://hlinksldjump"/>
          </p:cNvPr>
          <p:cNvSpPr txBox="1"/>
          <p:nvPr/>
        </p:nvSpPr>
        <p:spPr>
          <a:xfrm>
            <a:off x="2050366" y="6252491"/>
            <a:ext cx="7799833" cy="307777"/>
          </a:xfrm>
          <a:prstGeom prst="rect">
            <a:avLst/>
          </a:prstGeom>
          <a:noFill/>
        </p:spPr>
        <p:txBody>
          <a:bodyPr wrap="square" rtlCol="0">
            <a:spAutoFit/>
          </a:bodyPr>
          <a:lstStyle/>
          <a:p>
            <a:r>
              <a:rPr lang="de-DE" sz="1400" dirty="0" smtClean="0"/>
              <a:t>Klicken Sie auf die Abbildungen, um zu den Dokumenten zu gelangen.</a:t>
            </a:r>
            <a:endParaRPr lang="de-DE" sz="1400" dirty="0"/>
          </a:p>
        </p:txBody>
      </p:sp>
    </p:spTree>
    <p:extLst>
      <p:ext uri="{BB962C8B-B14F-4D97-AF65-F5344CB8AC3E}">
        <p14:creationId xmlns:p14="http://schemas.microsoft.com/office/powerpoint/2010/main" val="20560936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Willkommen in Bamberg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15</a:t>
            </a:fld>
            <a:endParaRPr lang="de-DE" dirty="0"/>
          </a:p>
        </p:txBody>
      </p:sp>
      <p:sp>
        <p:nvSpPr>
          <p:cNvPr id="4" name="Textplatzhalter 3"/>
          <p:cNvSpPr>
            <a:spLocks noGrp="1"/>
          </p:cNvSpPr>
          <p:nvPr>
            <p:ph type="body" sz="quarter" idx="13"/>
          </p:nvPr>
        </p:nvSpPr>
        <p:spPr>
          <a:xfrm>
            <a:off x="624254" y="1606551"/>
            <a:ext cx="8062547" cy="395985"/>
          </a:xfrm>
        </p:spPr>
        <p:txBody>
          <a:bodyPr>
            <a:normAutofit/>
          </a:bodyPr>
          <a:lstStyle/>
          <a:p>
            <a:r>
              <a:rPr lang="de-DE" sz="2000" dirty="0" smtClean="0"/>
              <a:t>Hunger?</a:t>
            </a:r>
            <a:endParaRPr lang="de-DE" sz="2000" dirty="0"/>
          </a:p>
        </p:txBody>
      </p:sp>
      <p:pic>
        <p:nvPicPr>
          <p:cNvPr id="8" name="Grafik 7"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920240"/>
            <a:ext cx="1103963" cy="1159625"/>
          </a:xfrm>
          <a:prstGeom prst="rect">
            <a:avLst/>
          </a:prstGeom>
        </p:spPr>
      </p:pic>
      <p:sp>
        <p:nvSpPr>
          <p:cNvPr id="9" name="Textfeld 8"/>
          <p:cNvSpPr txBox="1"/>
          <p:nvPr/>
        </p:nvSpPr>
        <p:spPr>
          <a:xfrm>
            <a:off x="1554480" y="2108195"/>
            <a:ext cx="7132321" cy="923330"/>
          </a:xfrm>
          <a:prstGeom prst="rect">
            <a:avLst/>
          </a:prstGeom>
          <a:noFill/>
        </p:spPr>
        <p:txBody>
          <a:bodyPr wrap="square" rtlCol="0">
            <a:spAutoFit/>
          </a:bodyPr>
          <a:lstStyle/>
          <a:p>
            <a:pPr algn="just"/>
            <a:r>
              <a:rPr lang="de-DE" dirty="0" smtClean="0"/>
              <a:t>Die Bamberger Altstadt ist nicht weit von Ihrem Arbeitsplatz entfernt und bietet sich für die Mittagspause an.</a:t>
            </a:r>
            <a:endParaRPr lang="de-DE" dirty="0"/>
          </a:p>
          <a:p>
            <a:pPr algn="just"/>
            <a:r>
              <a:rPr lang="de-DE" dirty="0" smtClean="0"/>
              <a:t>Nichts für Sie dabei? Dann besuchen Sie doch einmal unsere Kantinen.</a:t>
            </a:r>
          </a:p>
        </p:txBody>
      </p:sp>
      <p:sp>
        <p:nvSpPr>
          <p:cNvPr id="5" name="Rechteck 4"/>
          <p:cNvSpPr/>
          <p:nvPr/>
        </p:nvSpPr>
        <p:spPr>
          <a:xfrm>
            <a:off x="3044953" y="3182112"/>
            <a:ext cx="5641847" cy="1422096"/>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Viele Lokale in der näheren Umgebung haben preiswerte Mittagsangebote, wie z. B. </a:t>
            </a:r>
            <a:r>
              <a:rPr lang="de-DE" dirty="0" err="1" smtClean="0"/>
              <a:t>Vegetaria</a:t>
            </a:r>
            <a:r>
              <a:rPr lang="de-DE" dirty="0" smtClean="0"/>
              <a:t>, </a:t>
            </a:r>
            <a:r>
              <a:rPr lang="de-DE" dirty="0" err="1" smtClean="0"/>
              <a:t>Hofcafé</a:t>
            </a:r>
            <a:r>
              <a:rPr lang="de-DE" dirty="0" smtClean="0"/>
              <a:t> oder Casa Italia. Kolleginnen und Kollegen können Sie auch in der </a:t>
            </a:r>
            <a:r>
              <a:rPr lang="de-DE" dirty="0" smtClean="0">
                <a:hlinkClick r:id="rId3"/>
              </a:rPr>
              <a:t>Bäckerei Seel</a:t>
            </a:r>
            <a:r>
              <a:rPr lang="de-DE" dirty="0" smtClean="0"/>
              <a:t> treffen. Dort gibt es unter anderem bis 13 Uhr </a:t>
            </a:r>
            <a:r>
              <a:rPr lang="de-DE" dirty="0" err="1" smtClean="0"/>
              <a:t>Bowls</a:t>
            </a:r>
            <a:r>
              <a:rPr lang="de-DE" dirty="0" smtClean="0"/>
              <a:t>, Frühstückstellerchen und üppig belegte Brote.</a:t>
            </a:r>
          </a:p>
        </p:txBody>
      </p:sp>
      <p:pic>
        <p:nvPicPr>
          <p:cNvPr id="10" name="Grafik 9" descr="Kostenloses Foto zum Thema: belegtes brot, brot, ei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5" y="3180460"/>
            <a:ext cx="2420698" cy="1423747"/>
          </a:xfrm>
          <a:prstGeom prst="rect">
            <a:avLst/>
          </a:prstGeom>
        </p:spPr>
      </p:pic>
      <p:sp>
        <p:nvSpPr>
          <p:cNvPr id="11" name="Rechteck 10"/>
          <p:cNvSpPr/>
          <p:nvPr/>
        </p:nvSpPr>
        <p:spPr>
          <a:xfrm>
            <a:off x="3056558" y="4726517"/>
            <a:ext cx="5641847" cy="1422000"/>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Wir haben zwei Kantinen, Bistumshaus St. Otto und </a:t>
            </a:r>
            <a:r>
              <a:rPr lang="de-DE" dirty="0" err="1" smtClean="0"/>
              <a:t>Aufseesianum</a:t>
            </a:r>
            <a:r>
              <a:rPr lang="de-DE" dirty="0" smtClean="0"/>
              <a:t>. Die Speispläne finden Sie </a:t>
            </a:r>
            <a:r>
              <a:rPr lang="de-DE" dirty="0" smtClean="0">
                <a:hlinkClick r:id="rId5"/>
              </a:rPr>
              <a:t>hier</a:t>
            </a:r>
            <a:r>
              <a:rPr lang="de-DE" dirty="0" smtClean="0"/>
              <a:t>. Weitere Informationen z. B. Kosten für ein Essen können Sie der Willkommensmappe entnehmen.</a:t>
            </a:r>
            <a:endParaRPr lang="de-DE" dirty="0"/>
          </a:p>
        </p:txBody>
      </p:sp>
      <p:pic>
        <p:nvPicPr>
          <p:cNvPr id="14" name="Grafik 13" descr="Convincing kids to choose salad in the lunch line | Voxitatis Blog"/>
          <p:cNvPicPr>
            <a:picLocks noChangeAspect="1"/>
          </p:cNvPicPr>
          <p:nvPr/>
        </p:nvPicPr>
        <p:blipFill rotWithShape="1">
          <a:blip r:embed="rId6">
            <a:extLst>
              <a:ext uri="{28A0092B-C50C-407E-A947-70E740481C1C}">
                <a14:useLocalDpi xmlns:a14="http://schemas.microsoft.com/office/drawing/2010/main" val="0"/>
              </a:ext>
            </a:extLst>
          </a:blip>
          <a:srcRect b="16280"/>
          <a:stretch/>
        </p:blipFill>
        <p:spPr>
          <a:xfrm>
            <a:off x="624254" y="4726517"/>
            <a:ext cx="2432304" cy="1422000"/>
          </a:xfrm>
          <a:prstGeom prst="rect">
            <a:avLst/>
          </a:prstGeom>
        </p:spPr>
      </p:pic>
      <p:sp>
        <p:nvSpPr>
          <p:cNvPr id="12" name="Pfeil nach rechts 11">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4239062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fik 11" descr="Kostenloses Foto zum Thema: bamberg, bayern, deutschlan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254" y="3697848"/>
            <a:ext cx="3373224" cy="1896702"/>
          </a:xfrm>
          <a:prstGeom prst="rect">
            <a:avLst/>
          </a:prstGeom>
        </p:spPr>
      </p:pic>
      <p:sp>
        <p:nvSpPr>
          <p:cNvPr id="2" name="Titel 1"/>
          <p:cNvSpPr>
            <a:spLocks noGrp="1"/>
          </p:cNvSpPr>
          <p:nvPr>
            <p:ph type="title"/>
          </p:nvPr>
        </p:nvSpPr>
        <p:spPr/>
        <p:txBody>
          <a:bodyPr/>
          <a:lstStyle/>
          <a:p>
            <a:r>
              <a:rPr lang="de-DE" sz="3600" dirty="0" smtClean="0"/>
              <a:t>Willkommen in Bamberg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16</a:t>
            </a:fld>
            <a:endParaRPr lang="de-DE" dirty="0"/>
          </a:p>
        </p:txBody>
      </p:sp>
      <p:sp>
        <p:nvSpPr>
          <p:cNvPr id="4" name="Textplatzhalter 3"/>
          <p:cNvSpPr>
            <a:spLocks noGrp="1"/>
          </p:cNvSpPr>
          <p:nvPr>
            <p:ph type="body" sz="quarter" idx="13"/>
          </p:nvPr>
        </p:nvSpPr>
        <p:spPr>
          <a:xfrm>
            <a:off x="624254" y="1606551"/>
            <a:ext cx="8062547" cy="331977"/>
          </a:xfrm>
        </p:spPr>
        <p:txBody>
          <a:bodyPr>
            <a:normAutofit/>
          </a:bodyPr>
          <a:lstStyle/>
          <a:p>
            <a:r>
              <a:rPr lang="de-DE" sz="2000" dirty="0" smtClean="0"/>
              <a:t>Feierabend! Und jetzt?</a:t>
            </a:r>
            <a:endParaRPr lang="de-DE" sz="2000" dirty="0"/>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2048256"/>
            <a:ext cx="1103963" cy="1159625"/>
          </a:xfrm>
          <a:prstGeom prst="rect">
            <a:avLst/>
          </a:prstGeom>
        </p:spPr>
      </p:pic>
      <p:sp>
        <p:nvSpPr>
          <p:cNvPr id="8" name="Textfeld 7"/>
          <p:cNvSpPr txBox="1"/>
          <p:nvPr/>
        </p:nvSpPr>
        <p:spPr>
          <a:xfrm>
            <a:off x="1554480" y="2236211"/>
            <a:ext cx="7132321" cy="923330"/>
          </a:xfrm>
          <a:prstGeom prst="rect">
            <a:avLst/>
          </a:prstGeom>
          <a:noFill/>
        </p:spPr>
        <p:txBody>
          <a:bodyPr wrap="square" rtlCol="0">
            <a:spAutoFit/>
          </a:bodyPr>
          <a:lstStyle/>
          <a:p>
            <a:pPr algn="just"/>
            <a:r>
              <a:rPr lang="de-DE" dirty="0" smtClean="0"/>
              <a:t>Die UNESCO-</a:t>
            </a:r>
            <a:r>
              <a:rPr lang="de-DE" dirty="0" err="1" smtClean="0"/>
              <a:t>Weltkulturerbestadt</a:t>
            </a:r>
            <a:r>
              <a:rPr lang="de-DE" dirty="0" smtClean="0"/>
              <a:t> Bamberg hat einiges zu bieten.</a:t>
            </a:r>
          </a:p>
          <a:p>
            <a:pPr algn="just"/>
            <a:r>
              <a:rPr lang="de-DE" dirty="0" smtClean="0"/>
              <a:t>Entdecken Sie das fränkische Rom oder tauchen Sie ein in die örtliche Bierkultur. </a:t>
            </a:r>
          </a:p>
        </p:txBody>
      </p:sp>
      <p:sp>
        <p:nvSpPr>
          <p:cNvPr id="9" name="Textfeld 8"/>
          <p:cNvSpPr txBox="1"/>
          <p:nvPr/>
        </p:nvSpPr>
        <p:spPr>
          <a:xfrm>
            <a:off x="1161288" y="5762763"/>
            <a:ext cx="7525512" cy="646331"/>
          </a:xfrm>
          <a:prstGeom prst="rect">
            <a:avLst/>
          </a:prstGeom>
          <a:noFill/>
        </p:spPr>
        <p:txBody>
          <a:bodyPr wrap="square" rtlCol="0">
            <a:spAutoFit/>
          </a:bodyPr>
          <a:lstStyle/>
          <a:p>
            <a:pPr algn="just"/>
            <a:r>
              <a:rPr lang="de-DE" dirty="0" smtClean="0">
                <a:hlinkClick r:id="rId4"/>
              </a:rPr>
              <a:t>Hier</a:t>
            </a:r>
            <a:r>
              <a:rPr lang="de-DE" dirty="0" smtClean="0"/>
              <a:t> erhalten Sie Anregungen zu Kultur und Freizeitaktivitäten in und um Bamberg.</a:t>
            </a:r>
            <a:endParaRPr lang="de-DE" dirty="0"/>
          </a:p>
        </p:txBody>
      </p:sp>
      <p:sp>
        <p:nvSpPr>
          <p:cNvPr id="15" name="Rechteck 14"/>
          <p:cNvSpPr/>
          <p:nvPr/>
        </p:nvSpPr>
        <p:spPr>
          <a:xfrm>
            <a:off x="624255" y="3291557"/>
            <a:ext cx="8062546" cy="406291"/>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t>Finden auch Sie Ihr persönliches Bamberg-Highlight!</a:t>
            </a:r>
            <a:endParaRPr lang="de-DE" dirty="0"/>
          </a:p>
        </p:txBody>
      </p:sp>
      <p:pic>
        <p:nvPicPr>
          <p:cNvPr id="17" name="Grafik 16" descr="Qué ver en Bamberg. Viajes a Alemania | el pachinko"/>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97478" y="3697848"/>
            <a:ext cx="1896702" cy="1896702"/>
          </a:xfrm>
          <a:prstGeom prst="rect">
            <a:avLst/>
          </a:prstGeom>
        </p:spPr>
      </p:pic>
      <p:pic>
        <p:nvPicPr>
          <p:cNvPr id="18" name="Grafik 17" descr="One Evening in the Biergarten | At the weekend I was in Bamb… | Flick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7900" y="3697848"/>
            <a:ext cx="2818901" cy="1896702"/>
          </a:xfrm>
          <a:prstGeom prst="rect">
            <a:avLst/>
          </a:prstGeom>
        </p:spPr>
      </p:pic>
      <p:pic>
        <p:nvPicPr>
          <p:cNvPr id="20" name="Grafik 19" descr="Cartoon Icon Light Bulb · Free vector graphic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556778">
            <a:off x="715298" y="5758032"/>
            <a:ext cx="433868" cy="458042"/>
          </a:xfrm>
          <a:prstGeom prst="rect">
            <a:avLst/>
          </a:prstGeom>
        </p:spPr>
      </p:pic>
      <p:sp>
        <p:nvSpPr>
          <p:cNvPr id="13" name="Pfeil nach rechts 12">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91954504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Dienstvereinbarungen?!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17</a:t>
            </a:fld>
            <a:endParaRPr lang="de-DE" dirty="0"/>
          </a:p>
        </p:txBody>
      </p:sp>
      <p:sp>
        <p:nvSpPr>
          <p:cNvPr id="4" name="Textplatzhalter 3"/>
          <p:cNvSpPr>
            <a:spLocks noGrp="1"/>
          </p:cNvSpPr>
          <p:nvPr>
            <p:ph type="body" sz="quarter" idx="13"/>
          </p:nvPr>
        </p:nvSpPr>
        <p:spPr>
          <a:xfrm>
            <a:off x="624254" y="1606551"/>
            <a:ext cx="8062547" cy="423417"/>
          </a:xfrm>
        </p:spPr>
        <p:txBody>
          <a:bodyPr>
            <a:normAutofit/>
          </a:bodyPr>
          <a:lstStyle/>
          <a:p>
            <a:r>
              <a:rPr lang="de-DE" sz="2000" dirty="0" smtClean="0"/>
              <a:t>Was ist das und welche gibt es im EOB?</a:t>
            </a:r>
            <a:endParaRPr lang="de-DE" sz="2000" dirty="0"/>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Eine Dienstvereinbarung ist ein Vertrag, der zwischen dem Dienstgeber und der </a:t>
            </a:r>
            <a:r>
              <a:rPr lang="de-DE" dirty="0" smtClean="0">
                <a:hlinkClick r:id="rId4"/>
              </a:rPr>
              <a:t>MAV-Verwaltung</a:t>
            </a:r>
            <a:r>
              <a:rPr lang="de-DE" dirty="0" smtClean="0"/>
              <a:t> geschlossen wird. Darin sind innerbetriebliche Arbeitsbedingungen geregelt. </a:t>
            </a:r>
          </a:p>
        </p:txBody>
      </p:sp>
      <p:sp>
        <p:nvSpPr>
          <p:cNvPr id="11" name="Textfeld 10">
            <a:hlinkClick r:id="rId5"/>
          </p:cNvPr>
          <p:cNvSpPr txBox="1"/>
          <p:nvPr/>
        </p:nvSpPr>
        <p:spPr>
          <a:xfrm>
            <a:off x="624254" y="3593335"/>
            <a:ext cx="2592000" cy="79200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Rahmenordnung zur Dienstzeitregelung</a:t>
            </a:r>
            <a:endParaRPr lang="de-DE" dirty="0"/>
          </a:p>
        </p:txBody>
      </p:sp>
      <p:sp>
        <p:nvSpPr>
          <p:cNvPr id="12" name="Textfeld 11">
            <a:hlinkClick r:id="rId6"/>
          </p:cNvPr>
          <p:cNvSpPr txBox="1"/>
          <p:nvPr/>
        </p:nvSpPr>
        <p:spPr>
          <a:xfrm>
            <a:off x="6094801" y="5017289"/>
            <a:ext cx="2592000" cy="50400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Zeiterfassungssystem</a:t>
            </a:r>
            <a:endParaRPr lang="de-DE" dirty="0"/>
          </a:p>
        </p:txBody>
      </p:sp>
      <p:sp>
        <p:nvSpPr>
          <p:cNvPr id="13" name="Textfeld 12">
            <a:hlinkClick r:id="rId7"/>
          </p:cNvPr>
          <p:cNvSpPr txBox="1"/>
          <p:nvPr/>
        </p:nvSpPr>
        <p:spPr>
          <a:xfrm>
            <a:off x="6094795" y="4547680"/>
            <a:ext cx="2592000" cy="32400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Schließanlagen</a:t>
            </a:r>
            <a:endParaRPr lang="de-DE" dirty="0"/>
          </a:p>
        </p:txBody>
      </p:sp>
      <p:sp>
        <p:nvSpPr>
          <p:cNvPr id="14" name="Textfeld 13">
            <a:hlinkClick r:id="rId8"/>
          </p:cNvPr>
          <p:cNvSpPr txBox="1"/>
          <p:nvPr/>
        </p:nvSpPr>
        <p:spPr>
          <a:xfrm>
            <a:off x="3353351" y="4536970"/>
            <a:ext cx="2592000" cy="32400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Qualifizierung</a:t>
            </a:r>
            <a:endParaRPr lang="de-DE" dirty="0"/>
          </a:p>
        </p:txBody>
      </p:sp>
      <p:sp>
        <p:nvSpPr>
          <p:cNvPr id="15" name="Textfeld 14">
            <a:hlinkClick r:id="rId9"/>
          </p:cNvPr>
          <p:cNvSpPr txBox="1"/>
          <p:nvPr/>
        </p:nvSpPr>
        <p:spPr>
          <a:xfrm>
            <a:off x="3359525" y="5017289"/>
            <a:ext cx="2592000" cy="50400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Alternierende Telearbeit</a:t>
            </a:r>
            <a:endParaRPr lang="de-DE" dirty="0"/>
          </a:p>
        </p:txBody>
      </p:sp>
      <p:sp>
        <p:nvSpPr>
          <p:cNvPr id="16" name="Textfeld 15">
            <a:hlinkClick r:id="rId10"/>
          </p:cNvPr>
          <p:cNvSpPr txBox="1"/>
          <p:nvPr/>
        </p:nvSpPr>
        <p:spPr>
          <a:xfrm>
            <a:off x="3359525" y="3526499"/>
            <a:ext cx="2592000" cy="92333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Betriebliche Eingliederungs-management</a:t>
            </a:r>
            <a:endParaRPr lang="de-DE" dirty="0"/>
          </a:p>
        </p:txBody>
      </p:sp>
      <p:sp>
        <p:nvSpPr>
          <p:cNvPr id="17" name="Textfeld 16">
            <a:hlinkClick r:id="rId11"/>
          </p:cNvPr>
          <p:cNvSpPr txBox="1"/>
          <p:nvPr/>
        </p:nvSpPr>
        <p:spPr>
          <a:xfrm>
            <a:off x="624252" y="4539312"/>
            <a:ext cx="2592000" cy="32400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Sucht</a:t>
            </a:r>
            <a:endParaRPr lang="de-DE" dirty="0"/>
          </a:p>
        </p:txBody>
      </p:sp>
      <p:sp>
        <p:nvSpPr>
          <p:cNvPr id="18" name="Textfeld 17">
            <a:hlinkClick r:id="rId12"/>
          </p:cNvPr>
          <p:cNvSpPr txBox="1"/>
          <p:nvPr/>
        </p:nvSpPr>
        <p:spPr>
          <a:xfrm>
            <a:off x="6094801" y="3593335"/>
            <a:ext cx="2592000" cy="79200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Lösung bei eskalierendem Konflikt und Mobbing</a:t>
            </a:r>
            <a:endParaRPr lang="de-DE" dirty="0"/>
          </a:p>
        </p:txBody>
      </p:sp>
      <p:sp>
        <p:nvSpPr>
          <p:cNvPr id="19" name="Textfeld 18">
            <a:hlinkClick r:id="rId13"/>
          </p:cNvPr>
          <p:cNvSpPr txBox="1"/>
          <p:nvPr/>
        </p:nvSpPr>
        <p:spPr>
          <a:xfrm>
            <a:off x="624255" y="4946124"/>
            <a:ext cx="2592000" cy="646331"/>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Erweitertes Führungszeugnis</a:t>
            </a:r>
            <a:endParaRPr lang="de-DE" dirty="0"/>
          </a:p>
        </p:txBody>
      </p:sp>
      <p:sp>
        <p:nvSpPr>
          <p:cNvPr id="20" name="Textfeld 19">
            <a:hlinkClick r:id="rId14"/>
          </p:cNvPr>
          <p:cNvSpPr txBox="1"/>
          <p:nvPr/>
        </p:nvSpPr>
        <p:spPr>
          <a:xfrm>
            <a:off x="624255" y="5676939"/>
            <a:ext cx="8062546" cy="324000"/>
          </a:xfrm>
          <a:prstGeom prst="rect">
            <a:avLst/>
          </a:prstGeom>
          <a:solidFill>
            <a:schemeClr val="accent1">
              <a:lumMod val="20000"/>
              <a:lumOff val="80000"/>
            </a:schemeClr>
          </a:solidFill>
          <a:ln>
            <a:noFill/>
          </a:ln>
        </p:spPr>
        <p:txBody>
          <a:bodyPr wrap="square" rtlCol="0" anchor="ctr">
            <a:spAutoFit/>
          </a:bodyPr>
          <a:lstStyle/>
          <a:p>
            <a:pPr algn="ctr"/>
            <a:r>
              <a:rPr lang="de-DE" dirty="0" smtClean="0"/>
              <a:t>Rufbereitschaft </a:t>
            </a:r>
            <a:r>
              <a:rPr lang="de-DE" sz="1200" dirty="0" smtClean="0"/>
              <a:t>(betrifft nur die MA der Stabsstelle IT)</a:t>
            </a:r>
            <a:endParaRPr lang="de-DE" sz="1200" dirty="0"/>
          </a:p>
        </p:txBody>
      </p:sp>
      <p:sp>
        <p:nvSpPr>
          <p:cNvPr id="21" name="Textfeld 20"/>
          <p:cNvSpPr txBox="1"/>
          <p:nvPr/>
        </p:nvSpPr>
        <p:spPr>
          <a:xfrm>
            <a:off x="624252" y="3072457"/>
            <a:ext cx="8062546" cy="366901"/>
          </a:xfrm>
          <a:prstGeom prst="rect">
            <a:avLst/>
          </a:prstGeom>
          <a:solidFill>
            <a:schemeClr val="tx2">
              <a:lumMod val="40000"/>
              <a:lumOff val="60000"/>
            </a:schemeClr>
          </a:solidFill>
          <a:ln>
            <a:noFill/>
          </a:ln>
        </p:spPr>
        <p:txBody>
          <a:bodyPr wrap="square" rtlCol="0" anchor="ctr">
            <a:spAutoFit/>
          </a:bodyPr>
          <a:lstStyle/>
          <a:p>
            <a:pPr algn="ctr"/>
            <a:r>
              <a:rPr lang="de-DE" dirty="0" smtClean="0"/>
              <a:t>Die Dienstvereinbarungen im EOB</a:t>
            </a:r>
            <a:endParaRPr lang="de-DE" dirty="0"/>
          </a:p>
        </p:txBody>
      </p:sp>
      <p:sp>
        <p:nvSpPr>
          <p:cNvPr id="22" name="Textfeld 21"/>
          <p:cNvSpPr txBox="1"/>
          <p:nvPr/>
        </p:nvSpPr>
        <p:spPr>
          <a:xfrm>
            <a:off x="886968" y="6052312"/>
            <a:ext cx="7443216" cy="307777"/>
          </a:xfrm>
          <a:prstGeom prst="rect">
            <a:avLst/>
          </a:prstGeom>
          <a:noFill/>
        </p:spPr>
        <p:txBody>
          <a:bodyPr wrap="square" rtlCol="0">
            <a:spAutoFit/>
          </a:bodyPr>
          <a:lstStyle/>
          <a:p>
            <a:r>
              <a:rPr lang="de-DE" sz="1400" dirty="0" smtClean="0"/>
              <a:t>Für manche Dienstvereinbarungen gibt es eine Handreichung. Klicken Sie dafür auf das Symbol</a:t>
            </a:r>
            <a:endParaRPr lang="de-DE" sz="1400" dirty="0"/>
          </a:p>
        </p:txBody>
      </p:sp>
      <p:pic>
        <p:nvPicPr>
          <p:cNvPr id="23" name="Grafik 22" descr="Cartoon Icon Light Bulb · Free vector graphic on Pixabay"/>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9556778">
            <a:off x="677948" y="6071129"/>
            <a:ext cx="255884" cy="270141"/>
          </a:xfrm>
          <a:prstGeom prst="rect">
            <a:avLst/>
          </a:prstGeom>
        </p:spPr>
      </p:pic>
      <p:pic>
        <p:nvPicPr>
          <p:cNvPr id="25" name="Grafik 24" descr="Ponto De Interrogação · Gráfico vetorial grátis no Pixabay">
            <a:hlinkClick r:id="rId16"/>
          </p:cNvPr>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2952086" y="3491945"/>
            <a:ext cx="370057" cy="370057"/>
          </a:xfrm>
          <a:prstGeom prst="rect">
            <a:avLst/>
          </a:prstGeom>
        </p:spPr>
      </p:pic>
      <p:pic>
        <p:nvPicPr>
          <p:cNvPr id="27" name="Grafik 26" descr="Ponto De Interrogação · Gráfico vetorial grátis no Pixabay">
            <a:hlinkClick r:id="rId16"/>
          </p:cNvPr>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8446322" y="3491945"/>
            <a:ext cx="370057" cy="370057"/>
          </a:xfrm>
          <a:prstGeom prst="rect">
            <a:avLst/>
          </a:prstGeom>
        </p:spPr>
      </p:pic>
      <p:pic>
        <p:nvPicPr>
          <p:cNvPr id="28" name="Grafik 27" descr="Ponto De Interrogação · Gráfico vetorial grátis no Pixabay">
            <a:hlinkClick r:id="rId16"/>
          </p:cNvPr>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5701160" y="4396891"/>
            <a:ext cx="370057" cy="370057"/>
          </a:xfrm>
          <a:prstGeom prst="rect">
            <a:avLst/>
          </a:prstGeom>
        </p:spPr>
      </p:pic>
      <p:pic>
        <p:nvPicPr>
          <p:cNvPr id="29" name="Grafik 28" descr="Ponto De Interrogação · Gráfico vetorial grátis no Pixabay">
            <a:hlinkClick r:id="rId16"/>
          </p:cNvPr>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5700493" y="4907161"/>
            <a:ext cx="370057" cy="370057"/>
          </a:xfrm>
          <a:prstGeom prst="rect">
            <a:avLst/>
          </a:prstGeom>
        </p:spPr>
      </p:pic>
      <p:pic>
        <p:nvPicPr>
          <p:cNvPr id="30" name="Grafik 29" descr="Ponto De Interrogação · Gráfico vetorial grátis no Pixabay">
            <a:hlinkClick r:id="rId16"/>
          </p:cNvPr>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8446126" y="4907160"/>
            <a:ext cx="370057" cy="370057"/>
          </a:xfrm>
          <a:prstGeom prst="rect">
            <a:avLst/>
          </a:prstGeom>
        </p:spPr>
      </p:pic>
      <p:pic>
        <p:nvPicPr>
          <p:cNvPr id="31" name="Grafik 30" descr="Ponto De Interrogação · Gráfico vetorial grátis no Pixabay"/>
          <p:cNvPicPr>
            <a:picLocks noChangeAspect="1"/>
          </p:cNvPicPr>
          <p:nvPr/>
        </p:nvPicPr>
        <p:blipFill>
          <a:blip r:embed="rId17">
            <a:grayscl/>
            <a:extLst>
              <a:ext uri="{28A0092B-C50C-407E-A947-70E740481C1C}">
                <a14:useLocalDpi xmlns:a14="http://schemas.microsoft.com/office/drawing/2010/main" val="0"/>
              </a:ext>
            </a:extLst>
          </a:blip>
          <a:stretch>
            <a:fillRect/>
          </a:stretch>
        </p:blipFill>
        <p:spPr>
          <a:xfrm>
            <a:off x="7875393" y="6070243"/>
            <a:ext cx="271911" cy="271911"/>
          </a:xfrm>
          <a:prstGeom prst="rect">
            <a:avLst/>
          </a:prstGeom>
        </p:spPr>
      </p:pic>
      <p:pic>
        <p:nvPicPr>
          <p:cNvPr id="34" name="Grafik 33" descr="Attention Exclamation Mark Sign · Free vector graphic on Pixabay"/>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665926" y="5706916"/>
            <a:ext cx="284476" cy="256349"/>
          </a:xfrm>
          <a:prstGeom prst="rect">
            <a:avLst/>
          </a:prstGeom>
        </p:spPr>
      </p:pic>
      <p:sp>
        <p:nvSpPr>
          <p:cNvPr id="32" name="Pfeil nach rechts 31">
            <a:hlinkClick r:id="rId19"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0981291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Betriebliche Aktivitäten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18</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Wir erleben Gemeinschaft!</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Lernen Sie auf unserem Betriebsausflug </a:t>
            </a:r>
            <a:r>
              <a:rPr lang="de-DE" dirty="0"/>
              <a:t>und </a:t>
            </a:r>
            <a:r>
              <a:rPr lang="de-DE" dirty="0" smtClean="0"/>
              <a:t>anderen Events Kollegen und Kolleginnen auch aus anderen Arbeitsbereichen kennen. Erleben Sie den Geist, die Vielfalt und den Zusammenhalt der Dienstgemeinschaft, z. B. ...</a:t>
            </a:r>
          </a:p>
        </p:txBody>
      </p:sp>
      <p:sp>
        <p:nvSpPr>
          <p:cNvPr id="5" name="Rechteck 4"/>
          <p:cNvSpPr/>
          <p:nvPr/>
        </p:nvSpPr>
        <p:spPr>
          <a:xfrm>
            <a:off x="1573261" y="3104675"/>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beim jährlichen Betriebsausflug des Erzbischöflichen Ordinariats in eine unserer „Außenstellen“ mit vielfältigen Aktivitäten und Neigungsgruppen.</a:t>
            </a:r>
            <a:endParaRPr lang="de-DE"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42" y="3104675"/>
            <a:ext cx="926335" cy="632424"/>
          </a:xfrm>
          <a:prstGeom prst="rect">
            <a:avLst/>
          </a:prstGeom>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6" y="3827842"/>
            <a:ext cx="952890" cy="613583"/>
          </a:xfrm>
          <a:prstGeom prst="rect">
            <a:avLst/>
          </a:prstGeom>
          <a:effectLst>
            <a:outerShdw blurRad="50800" dist="38100" dir="8100000" algn="tr" rotWithShape="0">
              <a:prstClr val="black">
                <a:alpha val="40000"/>
              </a:prstClr>
            </a:outerShdw>
          </a:effectLst>
        </p:spPr>
      </p:pic>
      <p:sp>
        <p:nvSpPr>
          <p:cNvPr id="14" name="Rechteck 13"/>
          <p:cNvSpPr/>
          <p:nvPr/>
        </p:nvSpPr>
        <p:spPr>
          <a:xfrm>
            <a:off x="1577146" y="3827842"/>
            <a:ext cx="7113538"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bei der traditionellen Adventsfeier mit künstlerischen Einlagen der Kollegen und Kolleginnen, Weihnachtsliedern und köstlichem Büfett.</a:t>
            </a:r>
            <a:endParaRPr lang="de-DE" dirty="0"/>
          </a:p>
        </p:txBody>
      </p:sp>
      <p:sp>
        <p:nvSpPr>
          <p:cNvPr id="17" name="Rechteck 16"/>
          <p:cNvSpPr/>
          <p:nvPr/>
        </p:nvSpPr>
        <p:spPr>
          <a:xfrm>
            <a:off x="1558365" y="4539253"/>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bei gemeinsamen Gottesdiensten, gehalten von unserem Erzbischof, Weihbischof oder Domkapitularen.</a:t>
            </a:r>
            <a:endParaRPr lang="de-DE" dirty="0"/>
          </a:p>
        </p:txBody>
      </p:sp>
      <p:pic>
        <p:nvPicPr>
          <p:cNvPr id="20" name="Grafik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142" y="4532168"/>
            <a:ext cx="949006" cy="631217"/>
          </a:xfrm>
          <a:prstGeom prst="rect">
            <a:avLst/>
          </a:prstGeom>
          <a:effectLst>
            <a:outerShdw blurRad="50800" dist="38100" dir="8100000" algn="tr" rotWithShape="0">
              <a:prstClr val="black">
                <a:alpha val="40000"/>
              </a:prstClr>
            </a:outerShdw>
          </a:effectLst>
        </p:spPr>
      </p:pic>
      <p:sp>
        <p:nvSpPr>
          <p:cNvPr id="21" name="Rechteck 20"/>
          <p:cNvSpPr/>
          <p:nvPr/>
        </p:nvSpPr>
        <p:spPr>
          <a:xfrm>
            <a:off x="1554478" y="5267774"/>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bei Meditationen am Morgen in der Fastenzeit und vor Weihnachten, gestaltet von Kolleginnen und Kollegen.</a:t>
            </a:r>
            <a:endParaRPr lang="de-DE" dirty="0"/>
          </a:p>
        </p:txBody>
      </p:sp>
      <p:pic>
        <p:nvPicPr>
          <p:cNvPr id="22" name="Grafik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142" y="5267774"/>
            <a:ext cx="949006" cy="624132"/>
          </a:xfrm>
          <a:prstGeom prst="rect">
            <a:avLst/>
          </a:prstGeom>
          <a:effectLst>
            <a:outerShdw blurRad="50800" dist="38100" dir="8100000" algn="tr" rotWithShape="0">
              <a:prstClr val="black">
                <a:alpha val="40000"/>
              </a:prstClr>
            </a:outerShdw>
          </a:effectLst>
        </p:spPr>
      </p:pic>
      <p:sp>
        <p:nvSpPr>
          <p:cNvPr id="15" name="Pfeil nach rechts 14">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6415235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Gesundheitsförderung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19</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Wir sind ein Team!</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646331"/>
          </a:xfrm>
          <a:prstGeom prst="rect">
            <a:avLst/>
          </a:prstGeom>
          <a:noFill/>
        </p:spPr>
        <p:txBody>
          <a:bodyPr wrap="square" rtlCol="0">
            <a:spAutoFit/>
          </a:bodyPr>
          <a:lstStyle/>
          <a:p>
            <a:pPr algn="just"/>
            <a:r>
              <a:rPr lang="de-DE" dirty="0" smtClean="0"/>
              <a:t>Spüren Sie den Teamgeist, wenn Sie mit Kolleginnen und Kollegen Sport treiben. Machen Sie mit …</a:t>
            </a:r>
            <a:endParaRPr lang="de-DE" dirty="0"/>
          </a:p>
        </p:txBody>
      </p:sp>
      <p:sp>
        <p:nvSpPr>
          <p:cNvPr id="5" name="Rechteck 4"/>
          <p:cNvSpPr/>
          <p:nvPr/>
        </p:nvSpPr>
        <p:spPr>
          <a:xfrm>
            <a:off x="1573261" y="3104675"/>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bei der Vorbereitung und Teilnahme am </a:t>
            </a:r>
            <a:r>
              <a:rPr lang="de-DE" dirty="0" err="1"/>
              <a:t>Weltkulturerbelauf</a:t>
            </a:r>
            <a:r>
              <a:rPr lang="de-DE" dirty="0"/>
              <a:t> in Bamberg, zu dem wir den Startbeitrag und die Kosten für ein Team-Shirt beitragen. </a:t>
            </a:r>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55" y="3105127"/>
            <a:ext cx="949006" cy="631520"/>
          </a:xfrm>
          <a:prstGeom prst="rect">
            <a:avLst/>
          </a:prstGeom>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6" y="3841488"/>
            <a:ext cx="952890" cy="610486"/>
          </a:xfrm>
          <a:prstGeom prst="rect">
            <a:avLst/>
          </a:prstGeom>
          <a:effectLst>
            <a:outerShdw blurRad="50800" dist="38100" dir="8100000" algn="tr" rotWithShape="0">
              <a:prstClr val="black">
                <a:alpha val="40000"/>
              </a:prstClr>
            </a:outerShdw>
          </a:effectLst>
        </p:spPr>
      </p:pic>
      <p:sp>
        <p:nvSpPr>
          <p:cNvPr id="14" name="Rechteck 13"/>
          <p:cNvSpPr/>
          <p:nvPr/>
        </p:nvSpPr>
        <p:spPr>
          <a:xfrm>
            <a:off x="1577146" y="3827842"/>
            <a:ext cx="7113538"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beim gemeinsamen „Stadtradeln“ und der Aktion „Mit dem Rad zur Arbeit“, wenn wir als Team in die Pedale treten.</a:t>
            </a:r>
          </a:p>
        </p:txBody>
      </p:sp>
      <p:sp>
        <p:nvSpPr>
          <p:cNvPr id="17" name="Rechteck 16"/>
          <p:cNvSpPr/>
          <p:nvPr/>
        </p:nvSpPr>
        <p:spPr>
          <a:xfrm>
            <a:off x="1558365" y="4539253"/>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bei der betrieblichen Badminton-Gruppe, die sich Donnerstagabend im Klemens-Fink-Zentrum Bamberg trifft. (Ansprechperson: Jürgen Eckert)     </a:t>
            </a:r>
            <a:endParaRPr lang="de-DE" dirty="0"/>
          </a:p>
        </p:txBody>
      </p:sp>
      <p:pic>
        <p:nvPicPr>
          <p:cNvPr id="20" name="Grafik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8762" y="5267774"/>
            <a:ext cx="947762" cy="630693"/>
          </a:xfrm>
          <a:prstGeom prst="rect">
            <a:avLst/>
          </a:prstGeom>
          <a:effectLst>
            <a:outerShdw blurRad="50800" dist="38100" dir="8100000" algn="tr" rotWithShape="0">
              <a:prstClr val="black">
                <a:alpha val="40000"/>
              </a:prstClr>
            </a:outerShdw>
          </a:effectLst>
        </p:spPr>
      </p:pic>
      <p:sp>
        <p:nvSpPr>
          <p:cNvPr id="21" name="Rechteck 20"/>
          <p:cNvSpPr/>
          <p:nvPr/>
        </p:nvSpPr>
        <p:spPr>
          <a:xfrm>
            <a:off x="1554478" y="5267774"/>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bei der betrieblichen Wandergruppe, die einmal im Monat Freitag-nachmittags wandert und natürlich auch zum Abschluss einkehrt.</a:t>
            </a:r>
            <a:endParaRPr lang="de-DE" dirty="0"/>
          </a:p>
        </p:txBody>
      </p:sp>
      <p:pic>
        <p:nvPicPr>
          <p:cNvPr id="22" name="Grafik 21" descr="Badminton Sport Federball - Kostenloses Foto auf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254" y="4539253"/>
            <a:ext cx="926719" cy="624132"/>
          </a:xfrm>
          <a:prstGeom prst="rect">
            <a:avLst/>
          </a:prstGeom>
          <a:effectLst>
            <a:outerShdw blurRad="50800" dist="38100" dir="8100000" algn="tr" rotWithShape="0">
              <a:prstClr val="black">
                <a:alpha val="40000"/>
              </a:prstClr>
            </a:outerShdw>
          </a:effectLst>
        </p:spPr>
      </p:pic>
      <p:sp>
        <p:nvSpPr>
          <p:cNvPr id="15" name="Pfeil nach rechts 14">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40593246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feld 8">
            <a:extLst>
              <a:ext uri="{FF2B5EF4-FFF2-40B4-BE49-F238E27FC236}">
                <a16:creationId xmlns:a16="http://schemas.microsoft.com/office/drawing/2014/main" id="{60EAC4E4-8EDF-4112-A865-B4911B3A3421}"/>
              </a:ext>
            </a:extLst>
          </p:cNvPr>
          <p:cNvSpPr txBox="1"/>
          <p:nvPr/>
        </p:nvSpPr>
        <p:spPr>
          <a:xfrm>
            <a:off x="1119312" y="1984509"/>
            <a:ext cx="7009927" cy="2277547"/>
          </a:xfrm>
          <a:prstGeom prst="rect">
            <a:avLst/>
          </a:prstGeom>
          <a:noFill/>
        </p:spPr>
        <p:txBody>
          <a:bodyPr wrap="square" rtlCol="0">
            <a:spAutoFit/>
          </a:bodyPr>
          <a:lstStyle/>
          <a:p>
            <a:pPr lvl="0" defTabSz="685800" fontAlgn="auto">
              <a:spcBef>
                <a:spcPts val="0"/>
              </a:spcBef>
              <a:spcAft>
                <a:spcPts val="0"/>
              </a:spcAft>
            </a:pPr>
            <a:r>
              <a:rPr lang="de-DE" sz="4400" b="1" dirty="0">
                <a:solidFill>
                  <a:srgbClr val="9B3540"/>
                </a:solidFill>
                <a:cs typeface="Calibri" pitchFamily="34" charset="0"/>
              </a:rPr>
              <a:t>Einführung</a:t>
            </a:r>
            <a:r>
              <a:rPr lang="de-DE" sz="3300" b="1" dirty="0">
                <a:solidFill>
                  <a:prstClr val="black"/>
                </a:solidFill>
                <a:cs typeface="Calibri" panose="020F0502020204030204" pitchFamily="34" charset="0"/>
              </a:rPr>
              <a:t> </a:t>
            </a:r>
            <a:r>
              <a:rPr lang="de-DE" sz="4400" b="1" dirty="0">
                <a:solidFill>
                  <a:srgbClr val="9B3540"/>
                </a:solidFill>
                <a:cs typeface="Calibri" pitchFamily="34" charset="0"/>
              </a:rPr>
              <a:t>für</a:t>
            </a:r>
          </a:p>
          <a:p>
            <a:pPr lvl="0" defTabSz="685800" fontAlgn="auto">
              <a:spcBef>
                <a:spcPts val="0"/>
              </a:spcBef>
              <a:spcAft>
                <a:spcPts val="0"/>
              </a:spcAft>
            </a:pPr>
            <a:r>
              <a:rPr lang="de-DE" sz="4400" b="1" dirty="0">
                <a:solidFill>
                  <a:srgbClr val="9B3540"/>
                </a:solidFill>
                <a:cs typeface="Calibri" pitchFamily="34" charset="0"/>
              </a:rPr>
              <a:t>neue Mitarbeitende</a:t>
            </a:r>
          </a:p>
          <a:p>
            <a:pPr lvl="0" defTabSz="685800" fontAlgn="auto">
              <a:spcBef>
                <a:spcPts val="0"/>
              </a:spcBef>
              <a:spcAft>
                <a:spcPts val="0"/>
              </a:spcAft>
            </a:pPr>
            <a:endParaRPr lang="de-DE" dirty="0">
              <a:solidFill>
                <a:prstClr val="black"/>
              </a:solidFill>
              <a:latin typeface="Calibri Light" panose="020F0302020204030204"/>
            </a:endParaRPr>
          </a:p>
          <a:p>
            <a:pPr lvl="0"/>
            <a:r>
              <a:rPr lang="de-DE" dirty="0">
                <a:solidFill>
                  <a:srgbClr val="9B3540"/>
                </a:solidFill>
                <a:latin typeface="Calibri" panose="020F0502020204030204"/>
              </a:rPr>
              <a:t>„Wer neue Antworten will, muss neue Fragen stellen.“</a:t>
            </a:r>
          </a:p>
          <a:p>
            <a:pPr lvl="0"/>
            <a:r>
              <a:rPr lang="de-DE" sz="1400" dirty="0" smtClean="0">
                <a:solidFill>
                  <a:srgbClr val="9B3540"/>
                </a:solidFill>
                <a:latin typeface="Calibri" panose="020F0502020204030204"/>
              </a:rPr>
              <a:t>						       (</a:t>
            </a:r>
            <a:r>
              <a:rPr lang="de-DE" sz="1400" dirty="0">
                <a:solidFill>
                  <a:srgbClr val="9B3540"/>
                </a:solidFill>
                <a:latin typeface="Calibri" panose="020F0502020204030204"/>
              </a:rPr>
              <a:t>Johann Wolfgang Goethe)</a:t>
            </a:r>
            <a:endParaRPr lang="de-DE" sz="1400" dirty="0">
              <a:solidFill>
                <a:srgbClr val="9B3540"/>
              </a:solidFill>
              <a:latin typeface="Calibri" panose="020F0502020204030204"/>
            </a:endParaRPr>
          </a:p>
        </p:txBody>
      </p:sp>
      <p:sp>
        <p:nvSpPr>
          <p:cNvPr id="13" name="Textfeld 12">
            <a:extLst>
              <a:ext uri="{FF2B5EF4-FFF2-40B4-BE49-F238E27FC236}">
                <a16:creationId xmlns:a16="http://schemas.microsoft.com/office/drawing/2014/main" id="{61815C8E-5364-4005-929C-F436F454444F}"/>
              </a:ext>
            </a:extLst>
          </p:cNvPr>
          <p:cNvSpPr txBox="1"/>
          <p:nvPr/>
        </p:nvSpPr>
        <p:spPr>
          <a:xfrm>
            <a:off x="106680" y="5842372"/>
            <a:ext cx="5311140" cy="346249"/>
          </a:xfrm>
          <a:prstGeom prst="rect">
            <a:avLst/>
          </a:prstGeom>
          <a:noFill/>
        </p:spPr>
        <p:txBody>
          <a:bodyPr wrap="square">
            <a:spAutoFit/>
          </a:bodyPr>
          <a:lstStyle/>
          <a:p>
            <a:pPr defTabSz="685800" fontAlgn="auto">
              <a:spcBef>
                <a:spcPts val="0"/>
              </a:spcBef>
              <a:spcAft>
                <a:spcPts val="0"/>
              </a:spcAft>
              <a:defRPr/>
            </a:pPr>
            <a:r>
              <a:rPr lang="de-DE" sz="825" dirty="0">
                <a:solidFill>
                  <a:prstClr val="black"/>
                </a:solidFill>
                <a:latin typeface="Calibri" panose="020F0502020204030204"/>
                <a:ea typeface="+mn-ea"/>
              </a:rPr>
              <a:t>Andrea Bauer, Stabsstelle Diözesane  Entwicklung, Personal- und Organisationsentwicklung,</a:t>
            </a:r>
          </a:p>
          <a:p>
            <a:pPr defTabSz="685800" fontAlgn="auto">
              <a:spcBef>
                <a:spcPts val="0"/>
              </a:spcBef>
              <a:spcAft>
                <a:spcPts val="0"/>
              </a:spcAft>
              <a:defRPr/>
            </a:pPr>
            <a:r>
              <a:rPr lang="de-DE" sz="825" dirty="0">
                <a:solidFill>
                  <a:prstClr val="black"/>
                </a:solidFill>
                <a:latin typeface="Calibri" panose="020F0502020204030204"/>
                <a:ea typeface="+mn-ea"/>
              </a:rPr>
              <a:t>Stand: </a:t>
            </a:r>
            <a:r>
              <a:rPr lang="de-DE" sz="825" dirty="0" smtClean="0">
                <a:solidFill>
                  <a:prstClr val="black"/>
                </a:solidFill>
                <a:latin typeface="Calibri" panose="020F0502020204030204"/>
                <a:ea typeface="+mn-ea"/>
              </a:rPr>
              <a:t>09/2023, </a:t>
            </a:r>
            <a:r>
              <a:rPr lang="de-DE" sz="825" dirty="0">
                <a:solidFill>
                  <a:prstClr val="black"/>
                </a:solidFill>
                <a:latin typeface="Calibri" panose="020F0502020204030204"/>
                <a:ea typeface="+mn-ea"/>
              </a:rPr>
              <a:t>nur für berechtigte Benutzer des Bistumshandbuchs der Erzdiözese Bamberg</a:t>
            </a:r>
            <a:r>
              <a:rPr lang="de-DE" sz="825" dirty="0">
                <a:solidFill>
                  <a:srgbClr val="E7E6E6">
                    <a:lumMod val="75000"/>
                  </a:srgbClr>
                </a:solidFill>
                <a:latin typeface="Tekton Pro Ext" pitchFamily="34" charset="0"/>
                <a:ea typeface="+mn-ea"/>
              </a:rPr>
              <a:t>.</a:t>
            </a:r>
          </a:p>
        </p:txBody>
      </p:sp>
      <p:sp>
        <p:nvSpPr>
          <p:cNvPr id="14" name="Textfeld 13">
            <a:extLst>
              <a:ext uri="{FF2B5EF4-FFF2-40B4-BE49-F238E27FC236}">
                <a16:creationId xmlns:a16="http://schemas.microsoft.com/office/drawing/2014/main" id="{7EEE0631-86DB-4972-8F87-06AA179C9698}"/>
              </a:ext>
            </a:extLst>
          </p:cNvPr>
          <p:cNvSpPr txBox="1"/>
          <p:nvPr/>
        </p:nvSpPr>
        <p:spPr>
          <a:xfrm>
            <a:off x="106679" y="5373893"/>
            <a:ext cx="6416783" cy="461665"/>
          </a:xfrm>
          <a:prstGeom prst="rect">
            <a:avLst/>
          </a:prstGeom>
          <a:noFill/>
        </p:spPr>
        <p:txBody>
          <a:bodyPr wrap="square">
            <a:spAutoFit/>
          </a:bodyPr>
          <a:lstStyle/>
          <a:p>
            <a:pPr defTabSz="685800" fontAlgn="auto">
              <a:spcBef>
                <a:spcPts val="0"/>
              </a:spcBef>
              <a:spcAft>
                <a:spcPts val="0"/>
              </a:spcAft>
              <a:defRPr/>
            </a:pPr>
            <a:r>
              <a:rPr lang="de-DE" sz="800" dirty="0">
                <a:solidFill>
                  <a:prstClr val="black"/>
                </a:solidFill>
                <a:latin typeface="Calibri" panose="020F0502020204030204"/>
                <a:ea typeface="+mn-ea"/>
              </a:rPr>
              <a:t>Diese Texte sind nur für den internen, dienstlichen Gebrauch für Beschäftigte der Erzdiözese und der katholisch kirchlichen Einrichtungen im Erzbistum Bamberg bestimmt. </a:t>
            </a:r>
            <a:r>
              <a:rPr lang="de-DE" sz="800" dirty="0" smtClean="0">
                <a:solidFill>
                  <a:prstClr val="black"/>
                </a:solidFill>
                <a:latin typeface="Calibri" panose="020F0502020204030204"/>
                <a:ea typeface="+mn-ea"/>
              </a:rPr>
              <a:t>Für alle Verwendungen, insbesondere Vorführung, Weitergabe, Bearbeitung, Vervielfältigung bedarf es der </a:t>
            </a:r>
            <a:br>
              <a:rPr lang="de-DE" sz="800" dirty="0" smtClean="0">
                <a:solidFill>
                  <a:prstClr val="black"/>
                </a:solidFill>
                <a:latin typeface="Calibri" panose="020F0502020204030204"/>
                <a:ea typeface="+mn-ea"/>
              </a:rPr>
            </a:br>
            <a:r>
              <a:rPr lang="de-DE" sz="800" dirty="0" smtClean="0">
                <a:solidFill>
                  <a:prstClr val="black"/>
                </a:solidFill>
                <a:latin typeface="Calibri" panose="020F0502020204030204"/>
                <a:ea typeface="+mn-ea"/>
              </a:rPr>
              <a:t>speziellen Bewilligung.</a:t>
            </a:r>
            <a:endParaRPr lang="de-DE" sz="800" dirty="0">
              <a:solidFill>
                <a:prstClr val="black"/>
              </a:solidFill>
              <a:latin typeface="Calibri" panose="020F0502020204030204"/>
              <a:ea typeface="+mn-ea"/>
            </a:endParaRPr>
          </a:p>
        </p:txBody>
      </p:sp>
      <p:sp>
        <p:nvSpPr>
          <p:cNvPr id="8" name="Pfeil nach rechts 7">
            <a:hlinkClick r:id="rId3" action="ppaction://hlinksldjump"/>
          </p:cNvPr>
          <p:cNvSpPr/>
          <p:nvPr/>
        </p:nvSpPr>
        <p:spPr>
          <a:xfrm>
            <a:off x="7575649" y="6299200"/>
            <a:ext cx="774969" cy="365126"/>
          </a:xfrm>
          <a:prstGeom prst="rightArrow">
            <a:avLst/>
          </a:prstGeom>
          <a:ln>
            <a:solidFill>
              <a:srgbClr val="9B3540"/>
            </a:solidFill>
          </a:ln>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7655993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Gesundheitsförderung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20</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Wir halten uns fit!</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Ihre Gesundheit liegt uns am Herzen! Wir helfen Ihnen durch unsere Gesundheitsangebote Ihre persönlichen Ressourcen zu stärken und Überlastung vorzubeugen.</a:t>
            </a:r>
          </a:p>
        </p:txBody>
      </p:sp>
      <p:sp>
        <p:nvSpPr>
          <p:cNvPr id="5" name="Rechteck 4"/>
          <p:cNvSpPr/>
          <p:nvPr/>
        </p:nvSpPr>
        <p:spPr>
          <a:xfrm>
            <a:off x="1573261" y="3104675"/>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Sie bekommen jeden Monat einen Gesundheitstipp rund um das Thema „Körper, Geist und Gesundheit“. Den aktuellen Tipp finden Sie </a:t>
            </a:r>
            <a:r>
              <a:rPr lang="de-DE" dirty="0" smtClean="0">
                <a:hlinkClick r:id="rId3"/>
              </a:rPr>
              <a:t>hier</a:t>
            </a:r>
            <a:r>
              <a:rPr lang="de-DE" dirty="0" smtClean="0"/>
              <a:t>.</a:t>
            </a:r>
            <a:endParaRPr lang="de-DE" dirty="0"/>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43" y="3104675"/>
            <a:ext cx="945118" cy="632424"/>
          </a:xfrm>
          <a:prstGeom prst="rect">
            <a:avLst/>
          </a:prstGeom>
          <a:effectLst>
            <a:outerShdw blurRad="50800" dist="38100" dir="8100000" algn="tr" rotWithShape="0">
              <a:prstClr val="black">
                <a:alpha val="40000"/>
              </a:prstClr>
            </a:outerShdw>
          </a:effectLst>
        </p:spPr>
      </p:pic>
      <p:pic>
        <p:nvPicPr>
          <p:cNvPr id="12" name="Grafik 11" descr="Kostenloses Foto zum Thema: dehnen, drinnen, flexibilität"/>
          <p:cNvPicPr>
            <a:picLocks noChangeAspect="1"/>
          </p:cNvPicPr>
          <p:nvPr/>
        </p:nvPicPr>
        <p:blipFill rotWithShape="1">
          <a:blip r:embed="rId5">
            <a:extLst>
              <a:ext uri="{28A0092B-C50C-407E-A947-70E740481C1C}">
                <a14:useLocalDpi xmlns:a14="http://schemas.microsoft.com/office/drawing/2010/main" val="0"/>
              </a:ext>
            </a:extLst>
          </a:blip>
          <a:srcRect t="16001"/>
          <a:stretch/>
        </p:blipFill>
        <p:spPr>
          <a:xfrm>
            <a:off x="624256" y="3827558"/>
            <a:ext cx="952890" cy="624416"/>
          </a:xfrm>
          <a:prstGeom prst="rect">
            <a:avLst/>
          </a:prstGeom>
          <a:effectLst>
            <a:outerShdw blurRad="50800" dist="38100" dir="8100000" algn="tr" rotWithShape="0">
              <a:prstClr val="black">
                <a:alpha val="40000"/>
              </a:prstClr>
            </a:outerShdw>
          </a:effectLst>
        </p:spPr>
      </p:pic>
      <p:sp>
        <p:nvSpPr>
          <p:cNvPr id="14" name="Rechteck 13"/>
          <p:cNvSpPr/>
          <p:nvPr/>
        </p:nvSpPr>
        <p:spPr>
          <a:xfrm>
            <a:off x="1577146" y="3827842"/>
            <a:ext cx="7113538"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Durch Aktive Minipausen bringen wir Sie in Bewegung. Die Minipausen finden zweimal im Jahr über einen Zeitraum von vier Wochen statt.</a:t>
            </a:r>
            <a:endParaRPr lang="de-DE" dirty="0"/>
          </a:p>
        </p:txBody>
      </p:sp>
      <p:sp>
        <p:nvSpPr>
          <p:cNvPr id="17" name="Rechteck 16"/>
          <p:cNvSpPr/>
          <p:nvPr/>
        </p:nvSpPr>
        <p:spPr>
          <a:xfrm>
            <a:off x="1558365" y="4539253"/>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Sie können regelmäßig an verschiedenen Gesundheitsevents, wie z. B. geführten Kräuterwanderungen oder Kochkursen, teilnehmen.</a:t>
            </a:r>
            <a:endParaRPr lang="de-DE" dirty="0"/>
          </a:p>
        </p:txBody>
      </p:sp>
      <p:pic>
        <p:nvPicPr>
          <p:cNvPr id="20" name="Grafik 19" descr="Essen Obst Zitrusgewächs · Kostenloses Foto auf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142" y="4539253"/>
            <a:ext cx="949006" cy="630693"/>
          </a:xfrm>
          <a:prstGeom prst="rect">
            <a:avLst/>
          </a:prstGeom>
          <a:effectLst>
            <a:outerShdw blurRad="50800" dist="38100" dir="8100000" algn="tr" rotWithShape="0">
              <a:prstClr val="black">
                <a:alpha val="40000"/>
              </a:prstClr>
            </a:outerShdw>
          </a:effectLst>
        </p:spPr>
      </p:pic>
      <p:sp>
        <p:nvSpPr>
          <p:cNvPr id="21" name="Rechteck 20"/>
          <p:cNvSpPr/>
          <p:nvPr/>
        </p:nvSpPr>
        <p:spPr>
          <a:xfrm>
            <a:off x="1554478" y="5267774"/>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Wir planen und organisieren Gesundheits- </a:t>
            </a:r>
            <a:r>
              <a:rPr lang="de-DE" dirty="0"/>
              <a:t>und </a:t>
            </a:r>
            <a:r>
              <a:rPr lang="de-DE" dirty="0" smtClean="0"/>
              <a:t>Pflegetage, </a:t>
            </a:r>
            <a:r>
              <a:rPr lang="de-DE" dirty="0"/>
              <a:t>mit </a:t>
            </a:r>
            <a:r>
              <a:rPr lang="de-DE" dirty="0" smtClean="0"/>
              <a:t>kosten-freien </a:t>
            </a:r>
            <a:r>
              <a:rPr lang="de-DE" dirty="0"/>
              <a:t>Vorträgen, Mitmachaktionen und </a:t>
            </a:r>
            <a:r>
              <a:rPr lang="de-DE" dirty="0" smtClean="0"/>
              <a:t>gesundem, leckerem </a:t>
            </a:r>
            <a:r>
              <a:rPr lang="de-DE" dirty="0"/>
              <a:t>Essen.</a:t>
            </a:r>
          </a:p>
        </p:txBody>
      </p:sp>
      <p:pic>
        <p:nvPicPr>
          <p:cNvPr id="22" name="Grafik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255" y="5267775"/>
            <a:ext cx="930224" cy="624132"/>
          </a:xfrm>
          <a:prstGeom prst="rect">
            <a:avLst/>
          </a:prstGeom>
          <a:effectLst>
            <a:outerShdw blurRad="50800" dist="38100" dir="8100000" algn="tr" rotWithShape="0">
              <a:prstClr val="black">
                <a:alpha val="40000"/>
              </a:prstClr>
            </a:outerShdw>
          </a:effectLst>
        </p:spPr>
      </p:pic>
      <p:sp>
        <p:nvSpPr>
          <p:cNvPr id="15" name="Pfeil nach rechts 14">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9808974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Gut zu wissen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21</a:t>
            </a:fld>
            <a:endParaRPr lang="de-DE" dirty="0"/>
          </a:p>
        </p:txBody>
      </p:sp>
      <p:sp>
        <p:nvSpPr>
          <p:cNvPr id="4" name="Textplatzhalter 3"/>
          <p:cNvSpPr>
            <a:spLocks noGrp="1"/>
          </p:cNvSpPr>
          <p:nvPr>
            <p:ph type="body" sz="quarter" idx="13"/>
          </p:nvPr>
        </p:nvSpPr>
        <p:spPr/>
        <p:txBody>
          <a:bodyPr>
            <a:normAutofit/>
          </a:bodyPr>
          <a:lstStyle/>
          <a:p>
            <a:r>
              <a:rPr lang="de-DE" sz="2000" dirty="0" smtClean="0"/>
              <a:t>Das Bistumshandbuch hat die Antwort auf viele Ihrer Fragen.</a:t>
            </a:r>
            <a:endParaRPr lang="de-DE" sz="2000" dirty="0"/>
          </a:p>
        </p:txBody>
      </p:sp>
      <p:pic>
        <p:nvPicPr>
          <p:cNvPr id="5" name="Grafik 4">
            <a:hlinkClick r:id="rId2"/>
          </p:cNvPr>
          <p:cNvPicPr>
            <a:picLocks noChangeAspect="1"/>
          </p:cNvPicPr>
          <p:nvPr/>
        </p:nvPicPr>
        <p:blipFill>
          <a:blip r:embed="rId3"/>
          <a:stretch>
            <a:fillRect/>
          </a:stretch>
        </p:blipFill>
        <p:spPr>
          <a:xfrm>
            <a:off x="624254" y="3374928"/>
            <a:ext cx="3581986" cy="2024782"/>
          </a:xfrm>
          <a:prstGeom prst="rect">
            <a:avLst/>
          </a:prstGeom>
          <a:ln>
            <a:solidFill>
              <a:srgbClr val="9B3540"/>
            </a:solidFill>
          </a:ln>
          <a:effectLst>
            <a:outerShdw blurRad="50800" dist="38100" dir="2700000" algn="tl" rotWithShape="0">
              <a:prstClr val="black">
                <a:alpha val="40000"/>
              </a:prstClr>
            </a:outerShdw>
          </a:effectLst>
          <a:scene3d>
            <a:camera prst="orthographicFront"/>
            <a:lightRig rig="threePt" dir="t"/>
          </a:scene3d>
          <a:sp3d>
            <a:bevelT/>
          </a:sp3d>
        </p:spPr>
      </p:pic>
      <p:pic>
        <p:nvPicPr>
          <p:cNvPr id="7" name="Grafik 6" descr="lebenmitdemcoronavirus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2075688"/>
            <a:ext cx="1103963" cy="1159625"/>
          </a:xfrm>
          <a:prstGeom prst="rect">
            <a:avLst/>
          </a:prstGeom>
        </p:spPr>
      </p:pic>
      <p:sp>
        <p:nvSpPr>
          <p:cNvPr id="8" name="Textfeld 7"/>
          <p:cNvSpPr txBox="1"/>
          <p:nvPr/>
        </p:nvSpPr>
        <p:spPr>
          <a:xfrm>
            <a:off x="1554480" y="2263643"/>
            <a:ext cx="7132321" cy="923330"/>
          </a:xfrm>
          <a:prstGeom prst="rect">
            <a:avLst/>
          </a:prstGeom>
          <a:noFill/>
        </p:spPr>
        <p:txBody>
          <a:bodyPr wrap="square" rtlCol="0">
            <a:spAutoFit/>
          </a:bodyPr>
          <a:lstStyle/>
          <a:p>
            <a:pPr algn="just"/>
            <a:r>
              <a:rPr lang="de-DE" dirty="0" smtClean="0"/>
              <a:t>Im Bistumshandbuch finden Sie viele wichtige Informationen zu den einzelnen Organisationsbereichen. Schauen Sie sich doch einfach einmal um und entdecken Sie die Plattform!</a:t>
            </a:r>
          </a:p>
        </p:txBody>
      </p:sp>
      <p:pic>
        <p:nvPicPr>
          <p:cNvPr id="9" name="Grafik 8"/>
          <p:cNvPicPr>
            <a:picLocks noChangeAspect="1"/>
          </p:cNvPicPr>
          <p:nvPr/>
        </p:nvPicPr>
        <p:blipFill>
          <a:blip r:embed="rId5"/>
          <a:stretch>
            <a:fillRect/>
          </a:stretch>
        </p:blipFill>
        <p:spPr>
          <a:xfrm>
            <a:off x="5184648" y="3374928"/>
            <a:ext cx="3502153" cy="2025598"/>
          </a:xfrm>
          <a:prstGeom prst="rect">
            <a:avLst/>
          </a:prstGeom>
          <a:ln>
            <a:solidFill>
              <a:srgbClr val="9B3540"/>
            </a:solidFill>
          </a:ln>
          <a:scene3d>
            <a:camera prst="orthographicFront"/>
            <a:lightRig rig="threePt" dir="t"/>
          </a:scene3d>
          <a:sp3d>
            <a:bevelT/>
          </a:sp3d>
        </p:spPr>
      </p:pic>
      <p:sp>
        <p:nvSpPr>
          <p:cNvPr id="10" name="Textfeld 9"/>
          <p:cNvSpPr txBox="1"/>
          <p:nvPr/>
        </p:nvSpPr>
        <p:spPr>
          <a:xfrm>
            <a:off x="886968" y="5587665"/>
            <a:ext cx="3319272" cy="523220"/>
          </a:xfrm>
          <a:prstGeom prst="rect">
            <a:avLst/>
          </a:prstGeom>
          <a:noFill/>
        </p:spPr>
        <p:txBody>
          <a:bodyPr wrap="square" rtlCol="0">
            <a:spAutoFit/>
          </a:bodyPr>
          <a:lstStyle/>
          <a:p>
            <a:r>
              <a:rPr lang="de-DE" sz="1400" dirty="0" smtClean="0"/>
              <a:t>Klicken Sie auf das Bild, um direkt zum Bistumshandbuch zu gelangen</a:t>
            </a:r>
            <a:endParaRPr lang="de-DE" sz="1400" dirty="0"/>
          </a:p>
        </p:txBody>
      </p:sp>
      <p:pic>
        <p:nvPicPr>
          <p:cNvPr id="11" name="Grafik 10" descr="Cartoon Icon Light Bulb · Free vector graphic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556778">
            <a:off x="677948" y="5606482"/>
            <a:ext cx="255884" cy="270141"/>
          </a:xfrm>
          <a:prstGeom prst="rect">
            <a:avLst/>
          </a:prstGeom>
        </p:spPr>
      </p:pic>
      <p:sp>
        <p:nvSpPr>
          <p:cNvPr id="12" name="Textfeld 11"/>
          <p:cNvSpPr txBox="1"/>
          <p:nvPr/>
        </p:nvSpPr>
        <p:spPr>
          <a:xfrm>
            <a:off x="5447363" y="5587665"/>
            <a:ext cx="3319272" cy="523220"/>
          </a:xfrm>
          <a:prstGeom prst="rect">
            <a:avLst/>
          </a:prstGeom>
          <a:noFill/>
        </p:spPr>
        <p:txBody>
          <a:bodyPr wrap="square" rtlCol="0">
            <a:spAutoFit/>
          </a:bodyPr>
          <a:lstStyle/>
          <a:p>
            <a:r>
              <a:rPr lang="de-DE" sz="1400" dirty="0" smtClean="0"/>
              <a:t>Auf der Startseite des Bistumshandbuchs finden Sie auch ein Erklärvideo</a:t>
            </a:r>
            <a:r>
              <a:rPr lang="de-DE" sz="1400" dirty="0"/>
              <a:t>.</a:t>
            </a:r>
          </a:p>
        </p:txBody>
      </p:sp>
      <p:pic>
        <p:nvPicPr>
          <p:cNvPr id="13" name="Grafik 12" descr="Cartoon Icon Light Bulb · Free vector graphic on Pixabay"/>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9556778">
            <a:off x="5238343" y="5606482"/>
            <a:ext cx="255884" cy="270141"/>
          </a:xfrm>
          <a:prstGeom prst="rect">
            <a:avLst/>
          </a:prstGeom>
        </p:spPr>
      </p:pic>
      <p:pic>
        <p:nvPicPr>
          <p:cNvPr id="14" name="Grafik 13" descr="Group Of Stickmen Free Stock Photo - Public Domain Pictures"/>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70695" y="4422071"/>
            <a:ext cx="1507529" cy="1007303"/>
          </a:xfrm>
          <a:prstGeom prst="rect">
            <a:avLst/>
          </a:prstGeom>
        </p:spPr>
      </p:pic>
      <p:sp>
        <p:nvSpPr>
          <p:cNvPr id="15" name="Pfeil nach rechts 14">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9153062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Gut zu wissen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22</a:t>
            </a:fld>
            <a:endParaRPr lang="de-DE" dirty="0"/>
          </a:p>
        </p:txBody>
      </p:sp>
      <p:sp>
        <p:nvSpPr>
          <p:cNvPr id="4" name="Textplatzhalter 3"/>
          <p:cNvSpPr>
            <a:spLocks noGrp="1"/>
          </p:cNvSpPr>
          <p:nvPr>
            <p:ph type="body" sz="quarter" idx="13"/>
          </p:nvPr>
        </p:nvSpPr>
        <p:spPr/>
        <p:txBody>
          <a:bodyPr>
            <a:normAutofit/>
          </a:bodyPr>
          <a:lstStyle/>
          <a:p>
            <a:r>
              <a:rPr lang="de-DE" sz="2000" dirty="0"/>
              <a:t>Wenn Suchmaschinen und künstliche Intelligenz keine Antwort </a:t>
            </a:r>
            <a:r>
              <a:rPr lang="de-DE" sz="2000" dirty="0" smtClean="0"/>
              <a:t>liefern … </a:t>
            </a:r>
            <a:endParaRPr lang="de-DE" sz="2000" dirty="0"/>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2075688"/>
            <a:ext cx="1103963" cy="1159625"/>
          </a:xfrm>
          <a:prstGeom prst="rect">
            <a:avLst/>
          </a:prstGeom>
        </p:spPr>
      </p:pic>
      <p:sp>
        <p:nvSpPr>
          <p:cNvPr id="8" name="Textfeld 7"/>
          <p:cNvSpPr txBox="1"/>
          <p:nvPr/>
        </p:nvSpPr>
        <p:spPr>
          <a:xfrm>
            <a:off x="1554480" y="2263643"/>
            <a:ext cx="7132321" cy="1200329"/>
          </a:xfrm>
          <a:prstGeom prst="rect">
            <a:avLst/>
          </a:prstGeom>
          <a:noFill/>
        </p:spPr>
        <p:txBody>
          <a:bodyPr wrap="square" rtlCol="0">
            <a:spAutoFit/>
          </a:bodyPr>
          <a:lstStyle/>
          <a:p>
            <a:pPr algn="just"/>
            <a:r>
              <a:rPr lang="de-DE" dirty="0" smtClean="0"/>
              <a:t>Sie haben die Möglichkeit, den gemeinsamen </a:t>
            </a:r>
            <a:r>
              <a:rPr lang="de-DE" dirty="0"/>
              <a:t>Katalog der Universitätsbibliothek und der Staatsbibliothek </a:t>
            </a:r>
            <a:r>
              <a:rPr lang="de-DE" dirty="0" smtClean="0"/>
              <a:t>Bamberg mit </a:t>
            </a:r>
            <a:r>
              <a:rPr lang="de-DE" dirty="0"/>
              <a:t>den </a:t>
            </a:r>
            <a:r>
              <a:rPr lang="de-DE" dirty="0" smtClean="0"/>
              <a:t>Bibliotheken des </a:t>
            </a:r>
            <a:r>
              <a:rPr lang="de-DE" dirty="0" err="1" smtClean="0"/>
              <a:t>Karmelitenklosters</a:t>
            </a:r>
            <a:r>
              <a:rPr lang="de-DE" dirty="0" smtClean="0"/>
              <a:t>, des </a:t>
            </a:r>
            <a:r>
              <a:rPr lang="de-DE" dirty="0" err="1" smtClean="0"/>
              <a:t>Metropolitankapitels</a:t>
            </a:r>
            <a:r>
              <a:rPr lang="de-DE" dirty="0" smtClean="0"/>
              <a:t> und des Priesterseminars Bamberg sowie den der Fernleihe zu nutzen.</a:t>
            </a:r>
            <a:r>
              <a:rPr lang="de-DE" dirty="0"/>
              <a:t> </a:t>
            </a:r>
            <a:endParaRPr lang="de-DE" dirty="0" smtClean="0"/>
          </a:p>
        </p:txBody>
      </p:sp>
      <p:pic>
        <p:nvPicPr>
          <p:cNvPr id="15" name="Grafik 14">
            <a:hlinkClick r:id="rId4"/>
          </p:cNvPr>
          <p:cNvPicPr>
            <a:picLocks noChangeAspect="1"/>
          </p:cNvPicPr>
          <p:nvPr/>
        </p:nvPicPr>
        <p:blipFill rotWithShape="1">
          <a:blip r:embed="rId5"/>
          <a:srcRect l="2153" t="13760" r="3086" b="12725"/>
          <a:stretch/>
        </p:blipFill>
        <p:spPr>
          <a:xfrm>
            <a:off x="4749652" y="4270771"/>
            <a:ext cx="3705031" cy="195433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6" name="Textfeld 15"/>
          <p:cNvSpPr txBox="1"/>
          <p:nvPr/>
        </p:nvSpPr>
        <p:spPr>
          <a:xfrm>
            <a:off x="621138" y="3502130"/>
            <a:ext cx="7833545" cy="646331"/>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Ø"/>
            </a:pPr>
            <a:r>
              <a:rPr lang="de-DE" dirty="0"/>
              <a:t>Lassen Sie sich </a:t>
            </a:r>
            <a:r>
              <a:rPr lang="de-DE" dirty="0" smtClean="0"/>
              <a:t>bei der </a:t>
            </a:r>
            <a:r>
              <a:rPr lang="de-DE" dirty="0" smtClean="0">
                <a:hlinkClick r:id="rId6"/>
              </a:rPr>
              <a:t>Bibliothek des </a:t>
            </a:r>
            <a:r>
              <a:rPr lang="de-DE" dirty="0" err="1" smtClean="0">
                <a:hlinkClick r:id="rId6"/>
              </a:rPr>
              <a:t>Metropolitankapitels</a:t>
            </a:r>
            <a:r>
              <a:rPr lang="de-DE" dirty="0" smtClean="0">
                <a:hlinkClick r:id="rId6"/>
              </a:rPr>
              <a:t> </a:t>
            </a:r>
            <a:r>
              <a:rPr lang="de-DE" dirty="0"/>
              <a:t>einen kostenlosen Bibliotheksausweis </a:t>
            </a:r>
            <a:r>
              <a:rPr lang="de-DE" dirty="0" smtClean="0"/>
              <a:t>ausstellen</a:t>
            </a:r>
            <a:r>
              <a:rPr lang="de-DE" dirty="0"/>
              <a:t>. Die Nutzung </a:t>
            </a:r>
            <a:r>
              <a:rPr lang="de-DE" dirty="0" smtClean="0"/>
              <a:t>wird </a:t>
            </a:r>
            <a:r>
              <a:rPr lang="de-DE" dirty="0"/>
              <a:t>Ihnen dort erklärt</a:t>
            </a:r>
            <a:r>
              <a:rPr lang="de-DE" dirty="0" smtClean="0"/>
              <a:t>.</a:t>
            </a:r>
            <a:endParaRPr lang="de-DE" dirty="0"/>
          </a:p>
        </p:txBody>
      </p:sp>
      <p:sp>
        <p:nvSpPr>
          <p:cNvPr id="6" name="Textfeld 5"/>
          <p:cNvSpPr txBox="1"/>
          <p:nvPr/>
        </p:nvSpPr>
        <p:spPr>
          <a:xfrm>
            <a:off x="624254" y="4148461"/>
            <a:ext cx="4260567" cy="2262158"/>
          </a:xfrm>
          <a:prstGeom prst="rect">
            <a:avLst/>
          </a:prstGeom>
          <a:noFill/>
        </p:spPr>
        <p:txBody>
          <a:bodyPr wrap="square" rtlCol="0">
            <a:spAutoFit/>
          </a:bodyPr>
          <a:lstStyle/>
          <a:p>
            <a:pPr marL="285750" indent="-285750">
              <a:spcAft>
                <a:spcPts val="600"/>
              </a:spcAft>
              <a:buFont typeface="Wingdings" panose="05000000000000000000" pitchFamily="2" charset="2"/>
              <a:buChar char="Ø"/>
            </a:pPr>
            <a:r>
              <a:rPr lang="de-DE" dirty="0"/>
              <a:t>Suchen Sie </a:t>
            </a:r>
            <a:r>
              <a:rPr lang="de-DE" dirty="0" smtClean="0"/>
              <a:t>im Bibliotheksverbund online.</a:t>
            </a:r>
          </a:p>
          <a:p>
            <a:pPr marL="285750" indent="-285750">
              <a:spcAft>
                <a:spcPts val="600"/>
              </a:spcAft>
              <a:buFont typeface="Wingdings" panose="05000000000000000000" pitchFamily="2" charset="2"/>
              <a:buChar char="Ø"/>
            </a:pPr>
            <a:r>
              <a:rPr lang="de-DE" dirty="0" smtClean="0"/>
              <a:t>Nutzen Sie ggf. die Fernleihe.</a:t>
            </a:r>
          </a:p>
          <a:p>
            <a:pPr marL="285750" indent="-285750">
              <a:spcAft>
                <a:spcPts val="600"/>
              </a:spcAft>
              <a:buFont typeface="Wingdings" panose="05000000000000000000" pitchFamily="2" charset="2"/>
              <a:buChar char="Ø"/>
            </a:pPr>
            <a:r>
              <a:rPr lang="de-DE" dirty="0" smtClean="0"/>
              <a:t>Wählen Sie den Ausgabeort </a:t>
            </a:r>
            <a:r>
              <a:rPr lang="de-DE" dirty="0" err="1" smtClean="0"/>
              <a:t>Metropolitankapitel</a:t>
            </a:r>
            <a:r>
              <a:rPr lang="de-DE" dirty="0" smtClean="0"/>
              <a:t>/Ausleihtheke </a:t>
            </a:r>
          </a:p>
          <a:p>
            <a:pPr marL="285750" indent="-285750">
              <a:spcAft>
                <a:spcPts val="600"/>
              </a:spcAft>
              <a:buFont typeface="Wingdings" panose="05000000000000000000" pitchFamily="2" charset="2"/>
              <a:buChar char="Ø"/>
            </a:pPr>
            <a:r>
              <a:rPr lang="de-DE" dirty="0" smtClean="0"/>
              <a:t>Sie erhalten das Medium dann direkt über die Hauspost.</a:t>
            </a:r>
            <a:endParaRPr lang="de-DE" dirty="0"/>
          </a:p>
        </p:txBody>
      </p:sp>
      <p:sp>
        <p:nvSpPr>
          <p:cNvPr id="10" name="Pfeil nach rechts 9">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90664111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Business-knigge </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23</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err="1" smtClean="0"/>
              <a:t>Do‘s</a:t>
            </a:r>
            <a:r>
              <a:rPr lang="de-DE" sz="2000" dirty="0" smtClean="0"/>
              <a:t> </a:t>
            </a:r>
            <a:r>
              <a:rPr lang="de-DE" sz="2000" dirty="0" err="1" smtClean="0"/>
              <a:t>and</a:t>
            </a:r>
            <a:r>
              <a:rPr lang="de-DE" sz="2000" dirty="0" smtClean="0"/>
              <a:t> </a:t>
            </a:r>
            <a:r>
              <a:rPr lang="de-DE" sz="2000" dirty="0" err="1" smtClean="0"/>
              <a:t>don‘ts</a:t>
            </a:r>
            <a:endParaRPr lang="de-DE" sz="2000" dirty="0"/>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0367" y="2080763"/>
            <a:ext cx="1103963" cy="1159625"/>
          </a:xfrm>
          <a:prstGeom prst="rect">
            <a:avLst/>
          </a:prstGeom>
        </p:spPr>
      </p:pic>
      <p:sp>
        <p:nvSpPr>
          <p:cNvPr id="8" name="Textfeld 7"/>
          <p:cNvSpPr txBox="1"/>
          <p:nvPr/>
        </p:nvSpPr>
        <p:spPr>
          <a:xfrm>
            <a:off x="1550593" y="1965652"/>
            <a:ext cx="7132321" cy="1477328"/>
          </a:xfrm>
          <a:prstGeom prst="rect">
            <a:avLst/>
          </a:prstGeom>
          <a:noFill/>
        </p:spPr>
        <p:txBody>
          <a:bodyPr wrap="square" rtlCol="0">
            <a:spAutoFit/>
          </a:bodyPr>
          <a:lstStyle/>
          <a:p>
            <a:pPr algn="just"/>
            <a:r>
              <a:rPr lang="de-DE" dirty="0" smtClean="0"/>
              <a:t>Wir als kirchliche Verwaltung </a:t>
            </a:r>
            <a:r>
              <a:rPr lang="de-DE" dirty="0"/>
              <a:t>können unseren Werten nur entsprechen, wenn </a:t>
            </a:r>
            <a:r>
              <a:rPr lang="de-DE" dirty="0" smtClean="0"/>
              <a:t>jede/r </a:t>
            </a:r>
            <a:r>
              <a:rPr lang="de-DE" dirty="0"/>
              <a:t>Einzelne von uns Verantwortung übernimmt. </a:t>
            </a:r>
            <a:r>
              <a:rPr lang="de-DE" dirty="0" smtClean="0"/>
              <a:t>Handeln und kommunizieren Sie stets mit Respekt</a:t>
            </a:r>
            <a:r>
              <a:rPr lang="de-DE" dirty="0"/>
              <a:t>, Vertrauen, Fairness, Transparenz und Ehrlichkeit</a:t>
            </a:r>
            <a:r>
              <a:rPr lang="de-DE" dirty="0" smtClean="0"/>
              <a:t>. Halten Sie sich an geltendes Recht, wahren Sie die Vertraulichkeit, schützen Sie das Eigentum des Arbeitgebers und Daten.</a:t>
            </a:r>
          </a:p>
        </p:txBody>
      </p:sp>
      <p:pic>
        <p:nvPicPr>
          <p:cNvPr id="12" name="Grafik 11"/>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4676" y="3469201"/>
            <a:ext cx="938583" cy="86058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4" name="Rechteck 13"/>
          <p:cNvSpPr/>
          <p:nvPr/>
        </p:nvSpPr>
        <p:spPr>
          <a:xfrm>
            <a:off x="1573259" y="3469201"/>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Im Rahmen des Schutzkonzepts zur Prävention gegen sexualisierte Gewalt wurde ein </a:t>
            </a:r>
            <a:r>
              <a:rPr lang="de-DE" dirty="0" smtClean="0">
                <a:hlinkClick r:id="rId5"/>
              </a:rPr>
              <a:t>Verhaltenskodex</a:t>
            </a:r>
            <a:r>
              <a:rPr lang="de-DE" dirty="0" smtClean="0"/>
              <a:t> gegenüber jungen Menschen erstellt. Viele Regeln und Verhaltensstandards sind auf Ihren Arbeitsplatz übertragbar.</a:t>
            </a:r>
            <a:endParaRPr lang="de-DE" dirty="0"/>
          </a:p>
        </p:txBody>
      </p:sp>
      <p:pic>
        <p:nvPicPr>
          <p:cNvPr id="16" name="Grafik 15"/>
          <p:cNvPicPr>
            <a:picLocks noChangeAspect="1"/>
          </p:cNvPicPr>
          <p:nvPr/>
        </p:nvPicPr>
        <p:blipFill rotWithShape="1">
          <a:blip r:embed="rId6">
            <a:extLst>
              <a:ext uri="{28A0092B-C50C-407E-A947-70E740481C1C}">
                <a14:useLocalDpi xmlns:a14="http://schemas.microsoft.com/office/drawing/2010/main" val="0"/>
              </a:ext>
            </a:extLst>
          </a:blip>
          <a:srcRect l="18619" r="12612"/>
          <a:stretch/>
        </p:blipFill>
        <p:spPr>
          <a:xfrm>
            <a:off x="634677" y="4406430"/>
            <a:ext cx="938582" cy="86058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8" name="Rechteck 17"/>
          <p:cNvSpPr/>
          <p:nvPr/>
        </p:nvSpPr>
        <p:spPr>
          <a:xfrm>
            <a:off x="1569376" y="4406430"/>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Bei uns gibt es keinen Dresscode. Trotzdem, Jogginghose und freizügig wie  Tank-top, hauteng oder schulterfrei geht nicht. In einigen Jobs ist es zudem praktisch, Blazer oder Sakko für Meetings im </a:t>
            </a:r>
            <a:r>
              <a:rPr lang="de-DE" dirty="0"/>
              <a:t>Büro </a:t>
            </a:r>
            <a:r>
              <a:rPr lang="de-DE" dirty="0" smtClean="0"/>
              <a:t>zu haben. </a:t>
            </a:r>
            <a:endParaRPr lang="de-DE" dirty="0"/>
          </a:p>
        </p:txBody>
      </p:sp>
      <p:pic>
        <p:nvPicPr>
          <p:cNvPr id="13" name="Grafik 12"/>
          <p:cNvPicPr>
            <a:picLocks noChangeAspect="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624254" y="5343659"/>
            <a:ext cx="949005" cy="86058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5" name="Rechteck 14"/>
          <p:cNvSpPr/>
          <p:nvPr/>
        </p:nvSpPr>
        <p:spPr>
          <a:xfrm>
            <a:off x="1550593" y="5343659"/>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Für das Erzbistum Bamberg gibt es eine </a:t>
            </a:r>
            <a:r>
              <a:rPr lang="de-DE" dirty="0" smtClean="0">
                <a:hlinkClick r:id="rId8"/>
              </a:rPr>
              <a:t>Durchführungsverordnung für den kirchlichen Datenschutz</a:t>
            </a:r>
            <a:r>
              <a:rPr lang="de-DE" dirty="0" smtClean="0"/>
              <a:t>. Das Wichtigste, was erlaubt ist und was Sie beachten müssen, wurde in einer </a:t>
            </a:r>
            <a:r>
              <a:rPr lang="de-DE" dirty="0" smtClean="0">
                <a:hlinkClick r:id="rId9"/>
              </a:rPr>
              <a:t>Präsentation</a:t>
            </a:r>
            <a:r>
              <a:rPr lang="de-DE" dirty="0" smtClean="0"/>
              <a:t> zusammengefasst. </a:t>
            </a:r>
            <a:endParaRPr lang="de-DE" dirty="0"/>
          </a:p>
        </p:txBody>
      </p:sp>
      <p:sp>
        <p:nvSpPr>
          <p:cNvPr id="17" name="Pfeil nach rechts 16">
            <a:hlinkClick r:id="rId10"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523081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Büroausstattung und Beschaffungswesen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24</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Material und Werkszeug bestellen: Gewusst wo und wie.</a:t>
            </a:r>
            <a:endParaRPr lang="de-DE" sz="2000" dirty="0"/>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0367" y="2080763"/>
            <a:ext cx="1103963" cy="1159625"/>
          </a:xfrm>
          <a:prstGeom prst="rect">
            <a:avLst/>
          </a:prstGeom>
        </p:spPr>
      </p:pic>
      <p:sp>
        <p:nvSpPr>
          <p:cNvPr id="8" name="Textfeld 7"/>
          <p:cNvSpPr txBox="1"/>
          <p:nvPr/>
        </p:nvSpPr>
        <p:spPr>
          <a:xfrm>
            <a:off x="1550593" y="1965652"/>
            <a:ext cx="7132321" cy="1477328"/>
          </a:xfrm>
          <a:prstGeom prst="rect">
            <a:avLst/>
          </a:prstGeom>
          <a:noFill/>
        </p:spPr>
        <p:txBody>
          <a:bodyPr wrap="square" rtlCol="0">
            <a:spAutoFit/>
          </a:bodyPr>
          <a:lstStyle/>
          <a:p>
            <a:pPr algn="just"/>
            <a:r>
              <a:rPr lang="de-DE" dirty="0"/>
              <a:t>Beschaffung ist ein sehr breites Feld, auf dem sich unzählige Anbieter </a:t>
            </a:r>
            <a:r>
              <a:rPr lang="de-DE" dirty="0" smtClean="0"/>
              <a:t>tummeln und auf dem Waren von unterschiedlicher Qualität und Herkunft angeboten werden. </a:t>
            </a:r>
            <a:r>
              <a:rPr lang="de-DE" dirty="0"/>
              <a:t>Um eine </a:t>
            </a:r>
            <a:r>
              <a:rPr lang="de-DE" dirty="0" smtClean="0"/>
              <a:t>preisgünstige, geordnete, ethische und </a:t>
            </a:r>
            <a:r>
              <a:rPr lang="de-DE" dirty="0"/>
              <a:t>nachhaltige Beschaffung zu ermöglichen, </a:t>
            </a:r>
            <a:r>
              <a:rPr lang="de-DE" dirty="0" smtClean="0"/>
              <a:t>gibt es für das Erzbischöfliche Ordinariat einen zentralen Einkauf. </a:t>
            </a:r>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76" y="3469201"/>
            <a:ext cx="938583" cy="842268"/>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4" name="Rechteck 13"/>
          <p:cNvSpPr/>
          <p:nvPr/>
        </p:nvSpPr>
        <p:spPr>
          <a:xfrm>
            <a:off x="1573259" y="3469201"/>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Büromaterial erhalten Sie über die Stabsstelle Zentrale Dienste, </a:t>
            </a:r>
            <a:r>
              <a:rPr lang="de-DE" dirty="0" err="1" smtClean="0"/>
              <a:t>Hn</a:t>
            </a:r>
            <a:r>
              <a:rPr lang="de-DE" dirty="0" smtClean="0"/>
              <a:t>. </a:t>
            </a:r>
            <a:r>
              <a:rPr lang="de-DE" dirty="0" err="1" smtClean="0"/>
              <a:t>Kothe</a:t>
            </a:r>
            <a:r>
              <a:rPr lang="de-DE" dirty="0" smtClean="0"/>
              <a:t>, Domplatz 2, Tel.: 0951/502 1583. Gängige Artikel sind zur Mitnahme vorrätig, übrige werden auf Anfrage und nach ihren Wünschen bestellt.</a:t>
            </a:r>
            <a:endParaRPr lang="de-DE" dirty="0"/>
          </a:p>
        </p:txBody>
      </p:sp>
      <p:pic>
        <p:nvPicPr>
          <p:cNvPr id="16" name="Grafik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67" y="4406430"/>
            <a:ext cx="913891" cy="86058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8" name="Rechteck 17"/>
          <p:cNvSpPr/>
          <p:nvPr/>
        </p:nvSpPr>
        <p:spPr>
          <a:xfrm>
            <a:off x="1569376" y="4406430"/>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Büroausstattung organisiert die Führungskraft über Bauabteilung und Stabsstelle IT. Schreibtische sind höhenverstellbar; elektrische können bei Ersatz- bzw. Neubeschaffung </a:t>
            </a:r>
            <a:r>
              <a:rPr lang="de-DE" dirty="0" smtClean="0">
                <a:solidFill>
                  <a:srgbClr val="FF0000"/>
                </a:solidFill>
              </a:rPr>
              <a:t>oder mit ärztlichem Attest </a:t>
            </a:r>
            <a:r>
              <a:rPr lang="de-DE" dirty="0" smtClean="0"/>
              <a:t>bestellt werden.</a:t>
            </a:r>
            <a:endParaRPr lang="de-DE"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254" y="5361972"/>
            <a:ext cx="949005" cy="842268"/>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5" name="Rechteck 14"/>
          <p:cNvSpPr/>
          <p:nvPr/>
        </p:nvSpPr>
        <p:spPr>
          <a:xfrm>
            <a:off x="1550593" y="5343659"/>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Visitenkarten, soweit diese für die Ausübung ihrer Tätigkeit erforderlich oder dienlich sind, werden auf Anfrage im </a:t>
            </a:r>
            <a:r>
              <a:rPr lang="de-DE" dirty="0"/>
              <a:t>Corporate Design </a:t>
            </a:r>
            <a:r>
              <a:rPr lang="de-DE" dirty="0" smtClean="0"/>
              <a:t>von der Stabsstelle Medien und Projektarbeit beschafft. </a:t>
            </a:r>
            <a:endParaRPr lang="de-DE" dirty="0"/>
          </a:p>
        </p:txBody>
      </p:sp>
      <p:sp>
        <p:nvSpPr>
          <p:cNvPr id="17" name="Pfeil nach rechts 16">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98676862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Informationstechnik</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25</a:t>
            </a:fld>
            <a:endParaRPr lang="de-DE" dirty="0"/>
          </a:p>
        </p:txBody>
      </p:sp>
      <p:sp>
        <p:nvSpPr>
          <p:cNvPr id="4" name="Textplatzhalter 3"/>
          <p:cNvSpPr>
            <a:spLocks noGrp="1"/>
          </p:cNvSpPr>
          <p:nvPr>
            <p:ph type="body" sz="quarter" idx="13"/>
          </p:nvPr>
        </p:nvSpPr>
        <p:spPr>
          <a:xfrm>
            <a:off x="624254" y="1606551"/>
            <a:ext cx="8062547" cy="350265"/>
          </a:xfrm>
        </p:spPr>
        <p:txBody>
          <a:bodyPr>
            <a:normAutofit/>
          </a:bodyPr>
          <a:lstStyle/>
          <a:p>
            <a:r>
              <a:rPr lang="de-DE" sz="2000" dirty="0" smtClean="0"/>
              <a:t>Soft- und Hardware gefällig?</a:t>
            </a:r>
            <a:endParaRPr lang="de-DE" sz="2000" dirty="0"/>
          </a:p>
        </p:txBody>
      </p:sp>
      <p:sp>
        <p:nvSpPr>
          <p:cNvPr id="8" name="Textfeld 7"/>
          <p:cNvSpPr txBox="1"/>
          <p:nvPr/>
        </p:nvSpPr>
        <p:spPr>
          <a:xfrm>
            <a:off x="1554480" y="2263643"/>
            <a:ext cx="7132321" cy="923330"/>
          </a:xfrm>
          <a:prstGeom prst="rect">
            <a:avLst/>
          </a:prstGeom>
          <a:noFill/>
        </p:spPr>
        <p:txBody>
          <a:bodyPr wrap="square" rtlCol="0">
            <a:spAutoFit/>
          </a:bodyPr>
          <a:lstStyle/>
          <a:p>
            <a:pPr algn="just"/>
            <a:r>
              <a:rPr lang="de-DE" dirty="0" smtClean="0"/>
              <a:t>Die Stabsstelle IT hat eine Reihe von Anleitungen und Formularen im Bistumshandbuch hinterlegt. Sie finden diese über die Kachel </a:t>
            </a:r>
            <a:r>
              <a:rPr lang="de-DE" spc="-10" dirty="0" smtClean="0"/>
              <a:t>„</a:t>
            </a:r>
            <a:r>
              <a:rPr lang="de-DE" spc="-10" dirty="0" smtClean="0">
                <a:hlinkClick r:id="rId2"/>
              </a:rPr>
              <a:t>Informationstechnik</a:t>
            </a:r>
            <a:r>
              <a:rPr lang="de-DE" spc="-10" dirty="0" smtClean="0"/>
              <a:t>“, u. a. Anleitungen für Outlook, ShareFile und WebEx.</a:t>
            </a:r>
          </a:p>
        </p:txBody>
      </p:sp>
      <p:pic>
        <p:nvPicPr>
          <p:cNvPr id="9" name="Grafik 8"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2075688"/>
            <a:ext cx="1103963" cy="1159625"/>
          </a:xfrm>
          <a:prstGeom prst="rect">
            <a:avLst/>
          </a:prstGeom>
        </p:spPr>
      </p:pic>
      <p:pic>
        <p:nvPicPr>
          <p:cNvPr id="11" name="Grafik 10"/>
          <p:cNvPicPr>
            <a:picLocks noChangeAspect="1"/>
          </p:cNvPicPr>
          <p:nvPr/>
        </p:nvPicPr>
        <p:blipFill rotWithShape="1">
          <a:blip r:embed="rId4"/>
          <a:srcRect l="14821" t="18663"/>
          <a:stretch/>
        </p:blipFill>
        <p:spPr>
          <a:xfrm>
            <a:off x="4874673" y="3434329"/>
            <a:ext cx="3812127" cy="2275095"/>
          </a:xfrm>
          <a:prstGeom prst="rect">
            <a:avLst/>
          </a:prstGeom>
          <a:ln>
            <a:solidFill>
              <a:schemeClr val="accent1"/>
            </a:solidFill>
          </a:ln>
        </p:spPr>
      </p:pic>
      <p:sp>
        <p:nvSpPr>
          <p:cNvPr id="12" name="Textfeld 11"/>
          <p:cNvSpPr txBox="1"/>
          <p:nvPr/>
        </p:nvSpPr>
        <p:spPr>
          <a:xfrm>
            <a:off x="624254" y="3354185"/>
            <a:ext cx="3815398" cy="1754326"/>
          </a:xfrm>
          <a:prstGeom prst="rect">
            <a:avLst/>
          </a:prstGeom>
          <a:noFill/>
        </p:spPr>
        <p:txBody>
          <a:bodyPr wrap="square" rtlCol="0">
            <a:spAutoFit/>
          </a:bodyPr>
          <a:lstStyle/>
          <a:p>
            <a:pPr algn="just"/>
            <a:r>
              <a:rPr lang="de-DE" dirty="0" smtClean="0"/>
              <a:t>Man kann außerdem im Intranet über die Kachel „</a:t>
            </a:r>
            <a:r>
              <a:rPr lang="de-DE" dirty="0" smtClean="0">
                <a:hlinkClick r:id="rId5"/>
              </a:rPr>
              <a:t>IAM </a:t>
            </a:r>
            <a:r>
              <a:rPr lang="de-DE" dirty="0" err="1" smtClean="0">
                <a:hlinkClick r:id="rId5"/>
              </a:rPr>
              <a:t>Tenfold</a:t>
            </a:r>
            <a:r>
              <a:rPr lang="de-DE" dirty="0" smtClean="0"/>
              <a:t>“ zusätzlich ausgewählte IT-Ressourcen online anfordern, z. B. Programme</a:t>
            </a:r>
            <a:r>
              <a:rPr lang="de-DE" dirty="0"/>
              <a:t>, </a:t>
            </a:r>
            <a:r>
              <a:rPr lang="de-DE" dirty="0" smtClean="0"/>
              <a:t>Geräte, Berechtigungen, und dergleichen.</a:t>
            </a:r>
          </a:p>
          <a:p>
            <a:pPr algn="just"/>
            <a:endParaRPr lang="de-DE" dirty="0"/>
          </a:p>
        </p:txBody>
      </p:sp>
      <p:sp>
        <p:nvSpPr>
          <p:cNvPr id="10" name="Pfeil nach rechts 9">
            <a:hlinkClick r:id="rId6"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pic>
        <p:nvPicPr>
          <p:cNvPr id="5" name="Grafik 4"/>
          <p:cNvPicPr>
            <a:picLocks noChangeAspect="1"/>
          </p:cNvPicPr>
          <p:nvPr/>
        </p:nvPicPr>
        <p:blipFill rotWithShape="1">
          <a:blip r:embed="rId7"/>
          <a:srcRect l="29255" t="57656" r="11569" b="20280"/>
          <a:stretch/>
        </p:blipFill>
        <p:spPr>
          <a:xfrm>
            <a:off x="735981" y="4873083"/>
            <a:ext cx="4029381" cy="892097"/>
          </a:xfrm>
          <a:prstGeom prst="rect">
            <a:avLst/>
          </a:prstGeom>
        </p:spPr>
      </p:pic>
      <p:sp>
        <p:nvSpPr>
          <p:cNvPr id="6" name="Pfeil nach unten 5"/>
          <p:cNvSpPr/>
          <p:nvPr/>
        </p:nvSpPr>
        <p:spPr>
          <a:xfrm>
            <a:off x="4183174" y="4560905"/>
            <a:ext cx="256478" cy="267629"/>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17871033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Informationstechnik</a:t>
            </a:r>
          </a:p>
        </p:txBody>
      </p:sp>
      <p:sp>
        <p:nvSpPr>
          <p:cNvPr id="3" name="Foliennummernplatzhalter 2"/>
          <p:cNvSpPr>
            <a:spLocks noGrp="1"/>
          </p:cNvSpPr>
          <p:nvPr>
            <p:ph type="sldNum" sz="quarter" idx="12"/>
          </p:nvPr>
        </p:nvSpPr>
        <p:spPr/>
        <p:txBody>
          <a:bodyPr/>
          <a:lstStyle/>
          <a:p>
            <a:fld id="{70F126BA-DD75-4F4D-8EDB-57DE71E39923}" type="slidenum">
              <a:rPr lang="de-DE" smtClean="0"/>
              <a:pPr/>
              <a:t>26</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Soft- und Hardwareprobleme lösen</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Die Stabsstelle Informationstechnik bietet unterschiedliche Kontakt-möglichkeiten bei Soft- und Hardwareproblemen an. Bevor Sie anrufen, versuchen Sie bitte folgende Prozeduren:</a:t>
            </a:r>
          </a:p>
        </p:txBody>
      </p:sp>
      <p:sp>
        <p:nvSpPr>
          <p:cNvPr id="5" name="Rechteck 4"/>
          <p:cNvSpPr/>
          <p:nvPr/>
        </p:nvSpPr>
        <p:spPr>
          <a:xfrm>
            <a:off x="1577146" y="4871880"/>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E-Mail an </a:t>
            </a:r>
            <a:r>
              <a:rPr lang="de-DE" dirty="0" smtClean="0">
                <a:hlinkClick r:id="rId3"/>
              </a:rPr>
              <a:t>support@erzbistum-bamberg.de</a:t>
            </a:r>
            <a:r>
              <a:rPr lang="de-DE" dirty="0" smtClean="0"/>
              <a:t> mit genauer Beschreibung des Fehlers, ggf. einfügen des Screenshots mit Strg + V (</a:t>
            </a:r>
            <a:r>
              <a:rPr lang="de-DE" dirty="0" err="1" smtClean="0"/>
              <a:t>Ctrl</a:t>
            </a:r>
            <a:r>
              <a:rPr lang="de-DE" dirty="0" smtClean="0"/>
              <a:t> + V)</a:t>
            </a:r>
            <a:endParaRPr lang="de-DE" dirty="0"/>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3" y="4871880"/>
            <a:ext cx="956777" cy="632424"/>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5">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val="0"/>
              </a:ext>
            </a:extLst>
          </a:blip>
          <a:stretch>
            <a:fillRect/>
          </a:stretch>
        </p:blipFill>
        <p:spPr>
          <a:xfrm>
            <a:off x="624253" y="5595047"/>
            <a:ext cx="956777" cy="624132"/>
          </a:xfrm>
          <a:prstGeom prst="rect">
            <a:avLst/>
          </a:prstGeom>
          <a:noFill/>
          <a:effectLst>
            <a:outerShdw blurRad="50800" dist="38100" dir="8100000" algn="tr" rotWithShape="0">
              <a:prstClr val="black">
                <a:alpha val="40000"/>
              </a:prstClr>
            </a:outerShdw>
          </a:effectLst>
        </p:spPr>
      </p:pic>
      <p:sp>
        <p:nvSpPr>
          <p:cNvPr id="14" name="Rechteck 13"/>
          <p:cNvSpPr/>
          <p:nvPr/>
        </p:nvSpPr>
        <p:spPr>
          <a:xfrm>
            <a:off x="1581031" y="5595047"/>
            <a:ext cx="7113538"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Ist kein E-Mail-Versand möglich, rufen Sie die </a:t>
            </a:r>
            <a:r>
              <a:rPr lang="de-DE" b="1" dirty="0" smtClean="0">
                <a:solidFill>
                  <a:schemeClr val="tx1"/>
                </a:solidFill>
              </a:rPr>
              <a:t>Telefonnummer 4444 </a:t>
            </a:r>
            <a:r>
              <a:rPr lang="de-DE" dirty="0" smtClean="0"/>
              <a:t>an. </a:t>
            </a:r>
            <a:r>
              <a:rPr lang="de-DE" spc="-10" dirty="0" smtClean="0"/>
              <a:t>Dort schreibt man für Sie eine E-Mail. Lesen Sie ggf. die Fehlermeldung vor.</a:t>
            </a:r>
            <a:endParaRPr lang="de-DE" spc="-10" dirty="0"/>
          </a:p>
        </p:txBody>
      </p:sp>
      <p:sp>
        <p:nvSpPr>
          <p:cNvPr id="15" name="Textfeld 14"/>
          <p:cNvSpPr txBox="1"/>
          <p:nvPr/>
        </p:nvSpPr>
        <p:spPr>
          <a:xfrm>
            <a:off x="624254" y="2986848"/>
            <a:ext cx="7930199" cy="1908215"/>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Ø"/>
            </a:pPr>
            <a:r>
              <a:rPr lang="de-DE" dirty="0" smtClean="0"/>
              <a:t>Softwareproblem? Beenden Sie die Sitzung, melden Sie sich wie gewohnt ab. Warten Sie einige Minuten. Melden Sie sich dann wieder an. Problem gelöst?</a:t>
            </a:r>
          </a:p>
          <a:p>
            <a:pPr marL="285750" indent="-285750" algn="just">
              <a:spcAft>
                <a:spcPts val="600"/>
              </a:spcAft>
              <a:buFont typeface="Wingdings" panose="05000000000000000000" pitchFamily="2" charset="2"/>
              <a:buChar char="Ø"/>
            </a:pPr>
            <a:r>
              <a:rPr lang="de-DE" dirty="0"/>
              <a:t>Hardwareproblem? Prüfen Sie die Stecker. Sitzen die fest?</a:t>
            </a:r>
          </a:p>
          <a:p>
            <a:pPr marL="285750" indent="-285750" algn="just">
              <a:buFont typeface="Wingdings" panose="05000000000000000000" pitchFamily="2" charset="2"/>
              <a:buChar char="Ø"/>
            </a:pPr>
            <a:r>
              <a:rPr lang="de-DE" dirty="0" smtClean="0"/>
              <a:t>Fehlermeldung? </a:t>
            </a:r>
            <a:r>
              <a:rPr lang="de-DE" dirty="0"/>
              <a:t>Screenshot davon </a:t>
            </a:r>
            <a:r>
              <a:rPr lang="de-DE" dirty="0" smtClean="0"/>
              <a:t>machen mit der Tastenkombination </a:t>
            </a:r>
            <a:r>
              <a:rPr lang="de-DE" b="1" dirty="0" smtClean="0"/>
              <a:t>Strg</a:t>
            </a:r>
            <a:r>
              <a:rPr lang="de-DE" dirty="0"/>
              <a:t> + </a:t>
            </a:r>
            <a:r>
              <a:rPr lang="de-DE" b="1" dirty="0"/>
              <a:t>Alt</a:t>
            </a:r>
            <a:r>
              <a:rPr lang="de-DE" dirty="0"/>
              <a:t> + </a:t>
            </a:r>
            <a:r>
              <a:rPr lang="de-DE" b="1" dirty="0" smtClean="0"/>
              <a:t>Drucken</a:t>
            </a:r>
            <a:r>
              <a:rPr lang="de-DE" dirty="0"/>
              <a:t> </a:t>
            </a:r>
            <a:r>
              <a:rPr lang="de-DE" dirty="0" smtClean="0"/>
              <a:t>(</a:t>
            </a:r>
            <a:r>
              <a:rPr lang="de-DE" dirty="0" err="1" smtClean="0"/>
              <a:t>Ctrl</a:t>
            </a:r>
            <a:r>
              <a:rPr lang="de-DE" dirty="0" smtClean="0"/>
              <a:t> </a:t>
            </a:r>
            <a:r>
              <a:rPr lang="de-DE" dirty="0"/>
              <a:t>+ Alt + </a:t>
            </a:r>
            <a:r>
              <a:rPr lang="de-DE" dirty="0" err="1" smtClean="0"/>
              <a:t>print</a:t>
            </a:r>
            <a:r>
              <a:rPr lang="de-DE" dirty="0" smtClean="0"/>
              <a:t>); einfügen in eine E-Mail oder ein Word-Dokument, damit die Stabsstelle IT die Fehlermeldung beurteilen kann.</a:t>
            </a:r>
            <a:endParaRPr lang="de-DE" dirty="0"/>
          </a:p>
        </p:txBody>
      </p:sp>
      <p:sp>
        <p:nvSpPr>
          <p:cNvPr id="13" name="Pfeil nach rechts 12">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54844747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Informationstechnik</a:t>
            </a:r>
          </a:p>
        </p:txBody>
      </p:sp>
      <p:sp>
        <p:nvSpPr>
          <p:cNvPr id="3" name="Foliennummernplatzhalter 2"/>
          <p:cNvSpPr>
            <a:spLocks noGrp="1"/>
          </p:cNvSpPr>
          <p:nvPr>
            <p:ph type="sldNum" sz="quarter" idx="12"/>
          </p:nvPr>
        </p:nvSpPr>
        <p:spPr/>
        <p:txBody>
          <a:bodyPr/>
          <a:lstStyle/>
          <a:p>
            <a:fld id="{70F126BA-DD75-4F4D-8EDB-57DE71E39923}" type="slidenum">
              <a:rPr lang="de-DE" smtClean="0"/>
              <a:pPr/>
              <a:t>27</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Office-Anwendungen üben, besser kennenlernen und Lösungen finden</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Zur optimierten Anwendung von Microsoft Office Programmen gibt es seitens des Erzbischöflichen Ordinariates unterschiedliche Angebote: Präsenzkurse, Online-Kurse und hybride Veranstaltungen.</a:t>
            </a:r>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Besuchen Sie die kostenfreie online-Lernwelt für Word, Excel, PowerPoint und Outlook. Sie finden das Icon mit der Verknüpfung ebenso wie die der Microsoft-Programme auf Ihrem Desktop.</a:t>
            </a:r>
            <a:endParaRPr lang="de-DE"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38" y="3101239"/>
            <a:ext cx="956777" cy="892912"/>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5" y="5174676"/>
            <a:ext cx="960660" cy="854867"/>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5174677"/>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Weitere Seminare für oben genannte und andere nützliche Programme werden preis</a:t>
            </a:r>
            <a:r>
              <a:rPr lang="de-DE" spc="-40" dirty="0" smtClean="0"/>
              <a:t>günstig von der Katholischen Erwachsenenbildung angeboten</a:t>
            </a:r>
            <a:br>
              <a:rPr lang="de-DE" spc="-40" dirty="0" smtClean="0"/>
            </a:br>
            <a:r>
              <a:rPr lang="de-DE" spc="-40" dirty="0" smtClean="0">
                <a:hlinkClick r:id="rId5"/>
              </a:rPr>
              <a:t>https</a:t>
            </a:r>
            <a:r>
              <a:rPr lang="de-DE" spc="-40" dirty="0">
                <a:hlinkClick r:id="rId5"/>
              </a:rPr>
              <a:t>://</a:t>
            </a:r>
            <a:r>
              <a:rPr lang="de-DE" spc="-40" dirty="0" smtClean="0">
                <a:hlinkClick r:id="rId5"/>
              </a:rPr>
              <a:t>pfarreien.erzbistum-bamberg.de/fortbildung/index.html</a:t>
            </a:r>
            <a:r>
              <a:rPr lang="de-DE" spc="-40" dirty="0" smtClean="0"/>
              <a:t> </a:t>
            </a:r>
            <a:endParaRPr lang="de-DE" spc="-10"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140" y="4157659"/>
            <a:ext cx="956775" cy="854866"/>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84916" y="415765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Präsenz- und Hybridseminare werden für Beschäftigte im Bereich der MAV-Verwaltung im Rahmen der Personalentwicklung gebührenfrei angeboten. </a:t>
            </a:r>
            <a:r>
              <a:rPr lang="de-DE" spc="-40" dirty="0" smtClean="0">
                <a:hlinkClick r:id="rId7"/>
              </a:rPr>
              <a:t>https</a:t>
            </a:r>
            <a:r>
              <a:rPr lang="de-DE" spc="-40" dirty="0">
                <a:hlinkClick r:id="rId7"/>
              </a:rPr>
              <a:t>://</a:t>
            </a:r>
            <a:r>
              <a:rPr lang="de-DE" spc="-40" dirty="0" smtClean="0">
                <a:hlinkClick r:id="rId7"/>
              </a:rPr>
              <a:t>personalentwicklung.erzbistum-bamberg.de/aktuell/veranstaltungen/</a:t>
            </a:r>
            <a:r>
              <a:rPr lang="de-DE" spc="-40" dirty="0" smtClean="0"/>
              <a:t> </a:t>
            </a:r>
            <a:endParaRPr lang="de-DE" spc="-10" dirty="0"/>
          </a:p>
        </p:txBody>
      </p:sp>
      <p:sp>
        <p:nvSpPr>
          <p:cNvPr id="15" name="Pfeil nach rechts 14">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61984137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a:extLst>
              <a:ext uri="{BEBA8EAE-BF5A-486C-A8C5-ECC9F3942E4B}">
                <a14:imgProps xmlns:a14="http://schemas.microsoft.com/office/drawing/2010/main">
                  <a14:imgLayer r:embed="rId3">
                    <a14:imgEffect>
                      <a14:artisticMosiaicBubbles/>
                    </a14:imgEffect>
                  </a14:imgLayer>
                </a14:imgProps>
              </a:ext>
              <a:ext uri="{28A0092B-C50C-407E-A947-70E740481C1C}">
                <a14:useLocalDpi xmlns:a14="http://schemas.microsoft.com/office/drawing/2010/main" val="0"/>
              </a:ext>
            </a:extLst>
          </a:blip>
          <a:stretch>
            <a:fillRect/>
          </a:stretch>
        </p:blipFill>
        <p:spPr>
          <a:xfrm>
            <a:off x="639472" y="3077833"/>
            <a:ext cx="945444" cy="930226"/>
          </a:xfrm>
          <a:prstGeom prst="rect">
            <a:avLst/>
          </a:prstGeom>
          <a:solidFill>
            <a:schemeClr val="accent1">
              <a:lumMod val="40000"/>
              <a:lumOff val="60000"/>
            </a:schemeClr>
          </a:solidFill>
          <a:effectLst>
            <a:outerShdw blurRad="50800" dist="38100" dir="8100000" algn="tr" rotWithShape="0">
              <a:prstClr val="black">
                <a:alpha val="40000"/>
              </a:prstClr>
            </a:outerShdw>
          </a:effectLst>
        </p:spPr>
      </p:pic>
      <p:sp>
        <p:nvSpPr>
          <p:cNvPr id="2" name="Titel 1"/>
          <p:cNvSpPr>
            <a:spLocks noGrp="1"/>
          </p:cNvSpPr>
          <p:nvPr>
            <p:ph type="title"/>
          </p:nvPr>
        </p:nvSpPr>
        <p:spPr/>
        <p:txBody>
          <a:bodyPr/>
          <a:lstStyle/>
          <a:p>
            <a:r>
              <a:rPr lang="de-DE" sz="3600" dirty="0"/>
              <a:t>Informationstechnik</a:t>
            </a:r>
          </a:p>
        </p:txBody>
      </p:sp>
      <p:sp>
        <p:nvSpPr>
          <p:cNvPr id="3" name="Foliennummernplatzhalter 2"/>
          <p:cNvSpPr>
            <a:spLocks noGrp="1"/>
          </p:cNvSpPr>
          <p:nvPr>
            <p:ph type="sldNum" sz="quarter" idx="12"/>
          </p:nvPr>
        </p:nvSpPr>
        <p:spPr/>
        <p:txBody>
          <a:bodyPr/>
          <a:lstStyle/>
          <a:p>
            <a:fld id="{70F126BA-DD75-4F4D-8EDB-57DE71E39923}" type="slidenum">
              <a:rPr lang="de-DE" smtClean="0"/>
              <a:pPr/>
              <a:t>28</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Drucken, Scannen, Faxen, Telefonieren leicht gemacht</a:t>
            </a:r>
            <a:endParaRPr lang="de-DE" sz="2000" dirty="0"/>
          </a:p>
        </p:txBody>
      </p:sp>
      <p:pic>
        <p:nvPicPr>
          <p:cNvPr id="7" name="Grafik 6" descr="lebenmitdemcoronavirus1"/>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Beim Drucken, Scannen, Faxen und Telefonieren gibt es unterschiedliche Anpassungsmöglichkeiten, die Ihnen den täglichen Umgang mit den Geräten erleichtern und individuelle Arbeitsweisen ermöglichen.</a:t>
            </a:r>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Im Erzbischöflichen Ordinariat werden einheitliche Multifunktionsdrucker verwendet. Die Anleitung für Drucken, Scannen und Faxen steht im Bistumshandbuch unter </a:t>
            </a:r>
            <a:r>
              <a:rPr lang="de-DE" dirty="0" smtClean="0">
                <a:hlinkClick r:id="rId5"/>
              </a:rPr>
              <a:t>Document Control </a:t>
            </a:r>
            <a:r>
              <a:rPr lang="de-DE" dirty="0" smtClean="0"/>
              <a:t>zum Download.</a:t>
            </a:r>
            <a:endParaRPr lang="de-DE" dirty="0"/>
          </a:p>
        </p:txBody>
      </p:sp>
      <p:pic>
        <p:nvPicPr>
          <p:cNvPr id="12" name="Grafik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255" y="5359308"/>
            <a:ext cx="956776" cy="854867"/>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535930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Eine weitere Möglichkeit des Telefonierens bietet die Anwendung </a:t>
            </a:r>
            <a:r>
              <a:rPr lang="de-DE" spc="-10" dirty="0" smtClean="0">
                <a:hlinkClick r:id="rId7"/>
              </a:rPr>
              <a:t>WebEx</a:t>
            </a:r>
            <a:r>
              <a:rPr lang="de-DE" spc="-10" dirty="0" smtClean="0"/>
              <a:t>. Diese ist mit dem Telefon verbunden. So </a:t>
            </a:r>
            <a:r>
              <a:rPr lang="de-DE" spc="-10" dirty="0"/>
              <a:t>können </a:t>
            </a:r>
            <a:r>
              <a:rPr lang="de-DE" spc="-10" dirty="0" smtClean="0"/>
              <a:t>Sie mit Maus und Tastatur eine </a:t>
            </a:r>
            <a:r>
              <a:rPr lang="de-DE" spc="-10" dirty="0"/>
              <a:t>Nummer </a:t>
            </a:r>
            <a:r>
              <a:rPr lang="de-DE" spc="-10" dirty="0" smtClean="0"/>
              <a:t>suchen oder direkt wählen bzw. Telefonate annehmen. </a:t>
            </a:r>
            <a:endParaRPr lang="de-DE" spc="-10" dirty="0"/>
          </a:p>
        </p:txBody>
      </p:sp>
      <p:pic>
        <p:nvPicPr>
          <p:cNvPr id="13" name="Grafik 12"/>
          <p:cNvPicPr>
            <a:picLocks noChangeAspect="1"/>
          </p:cNvPicPr>
          <p:nvPr/>
        </p:nvPicPr>
        <p:blipFill>
          <a:blip r:embed="rId8">
            <a:extLst>
              <a:ext uri="{BEBA8EAE-BF5A-486C-A8C5-ECC9F3942E4B}">
                <a14:imgProps xmlns:a14="http://schemas.microsoft.com/office/drawing/2010/main">
                  <a14:imgLayer r:embed="rId9">
                    <a14:imgEffect>
                      <a14:artisticMosiaicBubbles/>
                    </a14:imgEffect>
                  </a14:imgLayer>
                </a14:imgProps>
              </a:ext>
              <a:ext uri="{28A0092B-C50C-407E-A947-70E740481C1C}">
                <a14:useLocalDpi xmlns:a14="http://schemas.microsoft.com/office/drawing/2010/main" val="0"/>
              </a:ext>
            </a:extLst>
          </a:blip>
          <a:stretch>
            <a:fillRect/>
          </a:stretch>
        </p:blipFill>
        <p:spPr>
          <a:xfrm>
            <a:off x="639472" y="4131283"/>
            <a:ext cx="945444" cy="1101262"/>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84916" y="4113698"/>
            <a:ext cx="7113538" cy="110126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Telefone im Erzbischöflichen Ordinariat sind i.d.R. vom gleichen Typ, z. T. je-doch in unterschiedlicher Ausführung. </a:t>
            </a:r>
            <a:r>
              <a:rPr lang="de-DE" spc="-10" dirty="0" smtClean="0">
                <a:hlinkClick r:id="rId10"/>
              </a:rPr>
              <a:t>Anleitungen</a:t>
            </a:r>
            <a:r>
              <a:rPr lang="de-DE" spc="-10" dirty="0" smtClean="0"/>
              <a:t> für Geräte finden Sie im Internet. Eine Telefonliste für das EOB wird regelmäßig aktualisiert </a:t>
            </a:r>
            <a:r>
              <a:rPr lang="de-DE" spc="-10" dirty="0" smtClean="0">
                <a:solidFill>
                  <a:srgbClr val="FF0000"/>
                </a:solidFill>
              </a:rPr>
              <a:t>und per Rundmail versendet. </a:t>
            </a:r>
            <a:endParaRPr lang="de-DE" spc="-10" dirty="0"/>
          </a:p>
        </p:txBody>
      </p:sp>
      <p:sp>
        <p:nvSpPr>
          <p:cNvPr id="15" name="Pfeil nach rechts 14">
            <a:hlinkClick r:id="rId11"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9482707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Informationstechnik</a:t>
            </a:r>
          </a:p>
        </p:txBody>
      </p:sp>
      <p:sp>
        <p:nvSpPr>
          <p:cNvPr id="3" name="Foliennummernplatzhalter 2"/>
          <p:cNvSpPr>
            <a:spLocks noGrp="1"/>
          </p:cNvSpPr>
          <p:nvPr>
            <p:ph type="sldNum" sz="quarter" idx="12"/>
          </p:nvPr>
        </p:nvSpPr>
        <p:spPr/>
        <p:txBody>
          <a:bodyPr/>
          <a:lstStyle/>
          <a:p>
            <a:fld id="{70F126BA-DD75-4F4D-8EDB-57DE71E39923}" type="slidenum">
              <a:rPr lang="de-DE" smtClean="0"/>
              <a:pPr/>
              <a:t>29</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IT-Anwendungen jenseits der Office-Programme</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712145" y="1928254"/>
            <a:ext cx="727891" cy="764591"/>
          </a:xfrm>
          <a:prstGeom prst="rect">
            <a:avLst/>
          </a:prstGeom>
        </p:spPr>
      </p:pic>
      <p:sp>
        <p:nvSpPr>
          <p:cNvPr id="11" name="Rechteck 10"/>
          <p:cNvSpPr/>
          <p:nvPr/>
        </p:nvSpPr>
        <p:spPr>
          <a:xfrm>
            <a:off x="1550594" y="2724917"/>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Schematismus: Datenbank mit allen Beschäftigten und Einrichtungen der Erzdiözese, allen Pfarreien und zugehörigen Organisationseinheiten. </a:t>
            </a:r>
            <a:endParaRPr lang="de-DE" dirty="0"/>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588" y="2725328"/>
            <a:ext cx="956362" cy="631601"/>
          </a:xfrm>
          <a:prstGeom prst="rect">
            <a:avLst/>
          </a:prstGeom>
          <a:effectLst>
            <a:outerShdw blurRad="50800" dist="38100" dir="8100000" algn="tr" rotWithShape="0">
              <a:prstClr val="black">
                <a:alpha val="40000"/>
              </a:prstClr>
            </a:outerShdw>
          </a:effectLst>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89" y="3444208"/>
            <a:ext cx="956361" cy="617458"/>
          </a:xfrm>
          <a:prstGeom prst="rect">
            <a:avLst/>
          </a:prstGeom>
          <a:ln>
            <a:noFill/>
          </a:ln>
          <a:effectLst>
            <a:outerShdw blurRad="50800" dist="38100" dir="8100000" algn="tr" rotWithShape="0">
              <a:prstClr val="black">
                <a:alpha val="40000"/>
              </a:prstClr>
            </a:outerShdw>
          </a:effectLst>
        </p:spPr>
      </p:pic>
      <p:sp>
        <p:nvSpPr>
          <p:cNvPr id="14" name="Rechteck 13"/>
          <p:cNvSpPr/>
          <p:nvPr/>
        </p:nvSpPr>
        <p:spPr>
          <a:xfrm>
            <a:off x="1554479" y="3448084"/>
            <a:ext cx="7113538"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ShareFile: Plattform für die Zusammenarbeit an Themen und Projekten, überall erreichbar, auch für organisationsfremde Personen (s. </a:t>
            </a:r>
            <a:r>
              <a:rPr lang="de-DE" dirty="0" smtClean="0">
                <a:hlinkClick r:id="rId5"/>
              </a:rPr>
              <a:t>Anleitung</a:t>
            </a:r>
            <a:r>
              <a:rPr lang="de-DE" dirty="0" smtClean="0"/>
              <a:t>) </a:t>
            </a:r>
            <a:endParaRPr lang="de-DE" dirty="0"/>
          </a:p>
        </p:txBody>
      </p:sp>
      <p:sp>
        <p:nvSpPr>
          <p:cNvPr id="15" name="Rechteck 14"/>
          <p:cNvSpPr/>
          <p:nvPr/>
        </p:nvSpPr>
        <p:spPr>
          <a:xfrm>
            <a:off x="1554480" y="4159495"/>
            <a:ext cx="7113537"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Workflow: Mit dem </a:t>
            </a:r>
            <a:r>
              <a:rPr lang="de-DE" dirty="0" err="1" smtClean="0"/>
              <a:t>Fibu</a:t>
            </a:r>
            <a:r>
              <a:rPr lang="de-DE" dirty="0" smtClean="0"/>
              <a:t>-Programm werden Rechnungseingang, -freigabe und –</a:t>
            </a:r>
            <a:r>
              <a:rPr lang="de-DE" dirty="0" err="1" smtClean="0"/>
              <a:t>bearbeitung</a:t>
            </a:r>
            <a:r>
              <a:rPr lang="de-DE" dirty="0" smtClean="0"/>
              <a:t> digital gesteuert. User werden ggf. geschult. (s. a. </a:t>
            </a:r>
            <a:r>
              <a:rPr lang="de-DE" dirty="0" smtClean="0">
                <a:hlinkClick r:id="rId6"/>
              </a:rPr>
              <a:t>Infos</a:t>
            </a:r>
            <a:r>
              <a:rPr lang="de-DE" dirty="0" smtClean="0"/>
              <a:t>)</a:t>
            </a:r>
            <a:endParaRPr lang="de-DE" dirty="0"/>
          </a:p>
        </p:txBody>
      </p:sp>
      <p:pic>
        <p:nvPicPr>
          <p:cNvPr id="16" name="Grafik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5475" y="4166055"/>
            <a:ext cx="952350" cy="617572"/>
          </a:xfrm>
          <a:prstGeom prst="rect">
            <a:avLst/>
          </a:prstGeom>
          <a:effectLst>
            <a:outerShdw blurRad="50800" dist="38100" dir="8100000" algn="tr" rotWithShape="0">
              <a:prstClr val="black">
                <a:alpha val="40000"/>
              </a:prstClr>
            </a:outerShdw>
          </a:effectLst>
        </p:spPr>
      </p:pic>
      <p:sp>
        <p:nvSpPr>
          <p:cNvPr id="19" name="Rechteck 18"/>
          <p:cNvSpPr/>
          <p:nvPr/>
        </p:nvSpPr>
        <p:spPr>
          <a:xfrm>
            <a:off x="1565491" y="4897734"/>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CMS: Unser Redaktionssystem für </a:t>
            </a:r>
            <a:r>
              <a:rPr lang="de-DE" dirty="0" smtClean="0">
                <a:hlinkClick r:id="rId8"/>
              </a:rPr>
              <a:t>Homepages</a:t>
            </a:r>
            <a:r>
              <a:rPr lang="de-DE" dirty="0" smtClean="0"/>
              <a:t> wird durch die Stabsstelle Medien- und Projektarbeit betreut. Schulungen finden regelmäßig statt.</a:t>
            </a:r>
            <a:endParaRPr lang="de-DE" dirty="0"/>
          </a:p>
        </p:txBody>
      </p:sp>
      <p:pic>
        <p:nvPicPr>
          <p:cNvPr id="20" name="Grafik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5475" y="4897734"/>
            <a:ext cx="956756" cy="624132"/>
          </a:xfrm>
          <a:prstGeom prst="rect">
            <a:avLst/>
          </a:prstGeom>
          <a:ln>
            <a:noFill/>
          </a:ln>
          <a:effectLst>
            <a:outerShdw blurRad="50800" dist="38100" dir="8100000" algn="tr" rotWithShape="0">
              <a:prstClr val="black">
                <a:alpha val="40000"/>
              </a:prstClr>
            </a:outerShdw>
          </a:effectLst>
        </p:spPr>
      </p:pic>
      <p:sp>
        <p:nvSpPr>
          <p:cNvPr id="21" name="Textfeld 20"/>
          <p:cNvSpPr txBox="1"/>
          <p:nvPr/>
        </p:nvSpPr>
        <p:spPr>
          <a:xfrm>
            <a:off x="1554480" y="2080763"/>
            <a:ext cx="7132321" cy="646331"/>
          </a:xfrm>
          <a:prstGeom prst="rect">
            <a:avLst/>
          </a:prstGeom>
          <a:noFill/>
        </p:spPr>
        <p:txBody>
          <a:bodyPr wrap="square" rtlCol="0">
            <a:spAutoFit/>
          </a:bodyPr>
          <a:lstStyle/>
          <a:p>
            <a:pPr algn="just"/>
            <a:r>
              <a:rPr lang="de-DE" dirty="0" smtClean="0"/>
              <a:t>Neben den Office-Produkten gibt es weitere IT-Anwendungen im Ordinariat, die Mitarbeitende zumindest dem Namen nach kennen sollten.</a:t>
            </a:r>
          </a:p>
        </p:txBody>
      </p:sp>
      <p:sp>
        <p:nvSpPr>
          <p:cNvPr id="22" name="Rechteck 21"/>
          <p:cNvSpPr/>
          <p:nvPr/>
        </p:nvSpPr>
        <p:spPr>
          <a:xfrm>
            <a:off x="1565491" y="5609976"/>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err="1" smtClean="0"/>
              <a:t>Enaio</a:t>
            </a:r>
            <a:r>
              <a:rPr lang="de-DE" dirty="0" smtClean="0"/>
              <a:t>: (Vertrags-)Datenmanagementsystem, welches sukzessive im </a:t>
            </a:r>
            <a:r>
              <a:rPr lang="de-DE" dirty="0" err="1" smtClean="0"/>
              <a:t>Ordi-nariat</a:t>
            </a:r>
            <a:r>
              <a:rPr lang="de-DE" dirty="0" smtClean="0"/>
              <a:t> eingeführt wird. Schulungen: Stabsstelle Diözesane Entwicklung</a:t>
            </a:r>
            <a:endParaRPr lang="de-DE" dirty="0"/>
          </a:p>
        </p:txBody>
      </p:sp>
      <p:pic>
        <p:nvPicPr>
          <p:cNvPr id="23" name="Grafik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6483" y="5609976"/>
            <a:ext cx="949007" cy="632424"/>
          </a:xfrm>
          <a:prstGeom prst="rect">
            <a:avLst/>
          </a:prstGeom>
          <a:effectLst>
            <a:outerShdw blurRad="50800" dist="38100" dir="8100000" algn="tr" rotWithShape="0">
              <a:prstClr val="black">
                <a:alpha val="40000"/>
              </a:prstClr>
            </a:outerShdw>
          </a:effectLst>
        </p:spPr>
      </p:pic>
      <p:sp>
        <p:nvSpPr>
          <p:cNvPr id="17" name="Pfeil nach rechts 16">
            <a:hlinkClick r:id="rId11"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3860580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4254" y="2429930"/>
            <a:ext cx="8291145" cy="1355686"/>
          </a:xfrm>
        </p:spPr>
        <p:txBody>
          <a:bodyPr/>
          <a:lstStyle/>
          <a:p>
            <a:pPr>
              <a:lnSpc>
                <a:spcPts val="5700"/>
              </a:lnSpc>
            </a:pPr>
            <a:r>
              <a:rPr lang="de-DE" sz="4400" dirty="0" smtClean="0"/>
              <a:t>Herzlich Willkommen!</a:t>
            </a:r>
            <a:endParaRPr lang="de-DE" sz="4400" dirty="0"/>
          </a:p>
        </p:txBody>
      </p:sp>
      <p:sp>
        <p:nvSpPr>
          <p:cNvPr id="3" name="Untertitel 2"/>
          <p:cNvSpPr>
            <a:spLocks noGrp="1"/>
          </p:cNvSpPr>
          <p:nvPr>
            <p:ph type="subTitle" idx="1"/>
          </p:nvPr>
        </p:nvSpPr>
        <p:spPr>
          <a:xfrm>
            <a:off x="624254" y="3078346"/>
            <a:ext cx="6923088" cy="568103"/>
          </a:xfrm>
        </p:spPr>
        <p:txBody>
          <a:bodyPr>
            <a:normAutofit/>
          </a:bodyPr>
          <a:lstStyle/>
          <a:p>
            <a:r>
              <a:rPr lang="de-DE" sz="3200" b="1" dirty="0" smtClean="0"/>
              <a:t>Wir freuen uns, dass Sie bei uns sind!</a:t>
            </a:r>
            <a:endParaRPr lang="de-DE" sz="3200" b="1" dirty="0"/>
          </a:p>
        </p:txBody>
      </p:sp>
      <p:sp>
        <p:nvSpPr>
          <p:cNvPr id="5" name="Pfeil nach rechts 4">
            <a:hlinkClick r:id="rId2"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pic>
        <p:nvPicPr>
          <p:cNvPr id="9" name="Grafik 8" descr="Blumen Clipart Kostenloses Stock Bild - Public Domain Picture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6792" y="3646449"/>
            <a:ext cx="2831592" cy="2355370"/>
          </a:xfrm>
          <a:prstGeom prst="rect">
            <a:avLst/>
          </a:prstGeom>
        </p:spPr>
      </p:pic>
      <p:sp>
        <p:nvSpPr>
          <p:cNvPr id="7" name="Pfeil nach rechts 6">
            <a:hlinkClick r:id="rId4"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92567420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Vorgaben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30</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Corporate Design ist verbindlich </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1200329"/>
          </a:xfrm>
          <a:prstGeom prst="rect">
            <a:avLst/>
          </a:prstGeom>
          <a:noFill/>
        </p:spPr>
        <p:txBody>
          <a:bodyPr wrap="square" rtlCol="0">
            <a:spAutoFit/>
          </a:bodyPr>
          <a:lstStyle/>
          <a:p>
            <a:r>
              <a:rPr lang="de-DE" dirty="0" smtClean="0"/>
              <a:t>Für das Erzbischöfliche Ordinariat wurde ein Corporate Design verbindlich festgelegt. Das </a:t>
            </a:r>
            <a:r>
              <a:rPr lang="de-DE" dirty="0"/>
              <a:t>einheitliche Erscheinungsbild soll uns helfen, klar, </a:t>
            </a:r>
            <a:r>
              <a:rPr lang="de-DE" dirty="0" smtClean="0"/>
              <a:t>wieder-erkennbar </a:t>
            </a:r>
            <a:r>
              <a:rPr lang="de-DE" dirty="0"/>
              <a:t>und professionell zu kommunizieren</a:t>
            </a:r>
            <a:r>
              <a:rPr lang="de-DE" dirty="0" smtClean="0"/>
              <a:t>. </a:t>
            </a:r>
            <a:endParaRPr lang="de-DE" dirty="0"/>
          </a:p>
          <a:p>
            <a:pPr algn="just"/>
            <a:endParaRPr lang="de-DE" dirty="0" smtClean="0"/>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In Office-Anwendungen wird die Schrift Calibri in Größe 11 verwendet. Die Briefvorlage ist im Intranet, unten mittig, unter Vordrucke. Basiselement ist das „Bistums-B“ in Farbe „Logo-Rot“. (vgl. </a:t>
            </a:r>
            <a:r>
              <a:rPr lang="de-DE" dirty="0" smtClean="0">
                <a:hlinkClick r:id="rId3"/>
              </a:rPr>
              <a:t>Corporate-Design-Handbuch</a:t>
            </a:r>
            <a:r>
              <a:rPr lang="de-DE" dirty="0" smtClean="0"/>
              <a:t>)</a:t>
            </a:r>
            <a:endParaRPr lang="de-DE"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293" y="4148952"/>
            <a:ext cx="930738" cy="854867"/>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4148953"/>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hlinkClick r:id="rId5"/>
              </a:rPr>
              <a:t>Broschüren und Flyer</a:t>
            </a:r>
            <a:r>
              <a:rPr lang="de-DE" spc="-10" dirty="0" smtClean="0"/>
              <a:t> sind grundsätzlich unter Berücksichtigung der vorgegebenen Größen, Layouts und Farben zu erstellen. Lassen Sie sich ggf. bei der Stabsstelle Medien und Projektarbeit beraten. </a:t>
            </a:r>
            <a:endParaRPr lang="de-DE" spc="-10"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293" y="5158794"/>
            <a:ext cx="930738" cy="854693"/>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73263" y="5158708"/>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Für </a:t>
            </a:r>
            <a:r>
              <a:rPr lang="de-DE" spc="-10" dirty="0" smtClean="0">
                <a:hlinkClick r:id="rId7"/>
              </a:rPr>
              <a:t>PowerPoint-Präsentationen</a:t>
            </a:r>
            <a:r>
              <a:rPr lang="de-DE" spc="-10" dirty="0" smtClean="0"/>
              <a:t> ist der entsprechende Entwurf ist im Intranet im Menü </a:t>
            </a:r>
            <a:r>
              <a:rPr lang="de-DE" spc="-10" dirty="0" err="1" smtClean="0"/>
              <a:t>Allgem</a:t>
            </a:r>
            <a:r>
              <a:rPr lang="de-DE" spc="-10" dirty="0" smtClean="0"/>
              <a:t>. Infos hinterlegt. Sie müssen diesen ggf. noch in ihre persönlichen Office-Vorlagen speichern und als </a:t>
            </a:r>
            <a:r>
              <a:rPr lang="de-DE" spc="-10" dirty="0" smtClean="0">
                <a:hlinkClick r:id="rId8"/>
              </a:rPr>
              <a:t>Entwurf hochladen</a:t>
            </a:r>
            <a:r>
              <a:rPr lang="de-DE" spc="-10" dirty="0" smtClean="0"/>
              <a:t>.</a:t>
            </a:r>
            <a:endParaRPr lang="de-DE" spc="-10" dirty="0"/>
          </a:p>
        </p:txBody>
      </p:sp>
      <p:sp>
        <p:nvSpPr>
          <p:cNvPr id="11" name="Rechteck 10"/>
          <p:cNvSpPr/>
          <p:nvPr/>
        </p:nvSpPr>
        <p:spPr>
          <a:xfrm>
            <a:off x="624253" y="3101238"/>
            <a:ext cx="956777" cy="892913"/>
          </a:xfrm>
          <a:prstGeom prst="rect">
            <a:avLst/>
          </a:prstGeom>
          <a:solidFill>
            <a:schemeClr val="bg1"/>
          </a:solidFill>
          <a:ln>
            <a:noFill/>
          </a:ln>
          <a:effectLst>
            <a:outerShdw blurRad="50800" dist="38100" dir="8100000" algn="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9" name="Grafik 8"/>
          <p:cNvPicPr>
            <a:picLocks noChangeAspect="1"/>
          </p:cNvPicPr>
          <p:nvPr/>
        </p:nvPicPr>
        <p:blipFill rotWithShape="1">
          <a:blip r:embed="rId9">
            <a:extLst>
              <a:ext uri="{28A0092B-C50C-407E-A947-70E740481C1C}">
                <a14:useLocalDpi xmlns:a14="http://schemas.microsoft.com/office/drawing/2010/main" val="0"/>
              </a:ext>
            </a:extLst>
          </a:blip>
          <a:srcRect t="5257" b="10159"/>
          <a:stretch/>
        </p:blipFill>
        <p:spPr>
          <a:xfrm>
            <a:off x="750857" y="3111190"/>
            <a:ext cx="661171" cy="825190"/>
          </a:xfrm>
          <a:prstGeom prst="rect">
            <a:avLst/>
          </a:prstGeom>
          <a:ln>
            <a:noFill/>
          </a:ln>
        </p:spPr>
      </p:pic>
      <p:sp>
        <p:nvSpPr>
          <p:cNvPr id="15" name="Pfeil nach rechts 14">
            <a:hlinkClick r:id="rId10"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04363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Vorgaben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31</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Welche Vorlagen gibt es noch?</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r>
              <a:rPr lang="de-DE" dirty="0" smtClean="0"/>
              <a:t>Für das Erscheinungsbild nach außen und für eine professionelle wie effektive Arbeitsweise gibt es noch weitere verbindliche Vorlagen. </a:t>
            </a:r>
            <a:endParaRPr lang="de-DE" dirty="0"/>
          </a:p>
          <a:p>
            <a:pPr algn="just"/>
            <a:endParaRPr lang="de-DE" dirty="0" smtClean="0"/>
          </a:p>
        </p:txBody>
      </p:sp>
      <p:sp>
        <p:nvSpPr>
          <p:cNvPr id="5" name="Rechteck 4"/>
          <p:cNvSpPr/>
          <p:nvPr/>
        </p:nvSpPr>
        <p:spPr>
          <a:xfrm>
            <a:off x="1581031" y="3101238"/>
            <a:ext cx="7113539" cy="1334575"/>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Erstellen Sie sich in Outlook eine </a:t>
            </a:r>
            <a:r>
              <a:rPr lang="de-DE" dirty="0"/>
              <a:t>oder mehrere </a:t>
            </a:r>
            <a:r>
              <a:rPr lang="de-DE" dirty="0" smtClean="0"/>
              <a:t>Signaturen für Ihre E-Mail-Nachrichten, </a:t>
            </a:r>
            <a:r>
              <a:rPr lang="de-DE" dirty="0"/>
              <a:t>die allen ausgehenden Nachrichten automatisch hinzugefügt wird oder die Sie bestimmten Nachrichten manuell hinzufügen können. </a:t>
            </a:r>
            <a:r>
              <a:rPr lang="de-DE" dirty="0" smtClean="0"/>
              <a:t>Wie diese aussehen müssen, wie das geht und was Outlook noch kann, erfahren Sie in der </a:t>
            </a:r>
            <a:r>
              <a:rPr lang="de-DE" dirty="0" smtClean="0">
                <a:hlinkClick r:id="rId3"/>
              </a:rPr>
              <a:t>Outlook-Anleitung</a:t>
            </a:r>
            <a:r>
              <a:rPr lang="de-DE" dirty="0" smtClean="0"/>
              <a:t> der Stabsstelle IT.</a:t>
            </a:r>
            <a:endParaRPr lang="de-DE" dirty="0"/>
          </a:p>
        </p:txBody>
      </p:sp>
      <p:pic>
        <p:nvPicPr>
          <p:cNvPr id="6" name="Grafik 5"/>
          <p:cNvPicPr>
            <a:picLocks noChangeAspect="1"/>
          </p:cNvPicPr>
          <p:nvPr/>
        </p:nvPicPr>
        <p:blipFill rotWithShape="1">
          <a:blip r:embed="rId4">
            <a:extLst>
              <a:ext uri="{28A0092B-C50C-407E-A947-70E740481C1C}">
                <a14:useLocalDpi xmlns:a14="http://schemas.microsoft.com/office/drawing/2010/main" val="0"/>
              </a:ext>
            </a:extLst>
          </a:blip>
          <a:srcRect l="21838" r="21651"/>
          <a:stretch/>
        </p:blipFill>
        <p:spPr>
          <a:xfrm>
            <a:off x="650293" y="3101238"/>
            <a:ext cx="930737" cy="1334315"/>
          </a:xfrm>
          <a:prstGeom prst="rect">
            <a:avLst/>
          </a:prstGeom>
          <a:effectLst>
            <a:outerShdw blurRad="50800" dist="38100" dir="8100000" algn="tr" rotWithShape="0">
              <a:prstClr val="black">
                <a:alpha val="40000"/>
              </a:prstClr>
            </a:outerShdw>
          </a:effectLst>
        </p:spPr>
      </p:pic>
      <p:sp>
        <p:nvSpPr>
          <p:cNvPr id="17" name="Rechteck 16"/>
          <p:cNvSpPr/>
          <p:nvPr/>
        </p:nvSpPr>
        <p:spPr>
          <a:xfrm>
            <a:off x="1581031" y="4600525"/>
            <a:ext cx="7113539" cy="1334575"/>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Vorlagen für </a:t>
            </a:r>
            <a:r>
              <a:rPr lang="de-DE" dirty="0" smtClean="0">
                <a:hlinkClick r:id="rId5"/>
              </a:rPr>
              <a:t>Projektdokumentationen und -berichterstattungen</a:t>
            </a:r>
            <a:r>
              <a:rPr lang="de-DE" dirty="0" smtClean="0"/>
              <a:t> werden </a:t>
            </a:r>
            <a:r>
              <a:rPr lang="de-DE" dirty="0"/>
              <a:t>im Bistumshandbuch unter dem Organisationbereich „Erzbischöfliches Ordinariat“ in der Kachel „</a:t>
            </a:r>
            <a:r>
              <a:rPr lang="de-DE" dirty="0" err="1" smtClean="0"/>
              <a:t>Ordinariatsübergreifende</a:t>
            </a:r>
            <a:r>
              <a:rPr lang="de-DE" dirty="0" smtClean="0"/>
              <a:t> Themen“ zur </a:t>
            </a:r>
            <a:r>
              <a:rPr lang="de-DE" dirty="0" err="1" smtClean="0"/>
              <a:t>Verfü-gung</a:t>
            </a:r>
            <a:r>
              <a:rPr lang="de-DE" dirty="0" smtClean="0"/>
              <a:t> </a:t>
            </a:r>
            <a:r>
              <a:rPr lang="de-DE" dirty="0"/>
              <a:t>gestellt</a:t>
            </a:r>
            <a:r>
              <a:rPr lang="de-DE" dirty="0" smtClean="0"/>
              <a:t>. Bei Projekten mit einem Volumen &gt;100.000 Euro erfolgt Anmeldung und Controlling über die Stabsstelle Diözesane Entwicklung.</a:t>
            </a:r>
            <a:endParaRPr lang="de-DE" dirty="0"/>
          </a:p>
        </p:txBody>
      </p:sp>
      <p:pic>
        <p:nvPicPr>
          <p:cNvPr id="18" name="Grafik 17"/>
          <p:cNvPicPr>
            <a:picLocks noChangeAspect="1"/>
          </p:cNvPicPr>
          <p:nvPr/>
        </p:nvPicPr>
        <p:blipFill rotWithShape="1">
          <a:blip r:embed="rId6">
            <a:extLst>
              <a:ext uri="{28A0092B-C50C-407E-A947-70E740481C1C}">
                <a14:useLocalDpi xmlns:a14="http://schemas.microsoft.com/office/drawing/2010/main" val="0"/>
              </a:ext>
            </a:extLst>
          </a:blip>
          <a:srcRect l="8768" r="41743"/>
          <a:stretch/>
        </p:blipFill>
        <p:spPr>
          <a:xfrm>
            <a:off x="650293" y="4600525"/>
            <a:ext cx="930737" cy="1335613"/>
          </a:xfrm>
          <a:prstGeom prst="rect">
            <a:avLst/>
          </a:prstGeom>
          <a:effectLst>
            <a:outerShdw blurRad="50800" dist="38100" dir="8100000" algn="tr" rotWithShape="0">
              <a:prstClr val="black">
                <a:alpha val="40000"/>
              </a:prstClr>
            </a:outerShdw>
          </a:effectLst>
        </p:spPr>
      </p:pic>
      <p:sp>
        <p:nvSpPr>
          <p:cNvPr id="11" name="Pfeil nach rechts 10">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68251816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Vorgaben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32</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Web- und Videokonferenzen – gewusst wie</a:t>
            </a:r>
            <a:endParaRPr lang="de-DE" sz="2000" dirty="0"/>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40762" y="2112519"/>
            <a:ext cx="1103963" cy="1159625"/>
          </a:xfrm>
          <a:prstGeom prst="rect">
            <a:avLst/>
          </a:prstGeom>
        </p:spPr>
      </p:pic>
      <p:sp>
        <p:nvSpPr>
          <p:cNvPr id="8" name="Textfeld 7"/>
          <p:cNvSpPr txBox="1"/>
          <p:nvPr/>
        </p:nvSpPr>
        <p:spPr>
          <a:xfrm>
            <a:off x="1554480" y="2080763"/>
            <a:ext cx="7132321" cy="1754326"/>
          </a:xfrm>
          <a:prstGeom prst="rect">
            <a:avLst/>
          </a:prstGeom>
          <a:noFill/>
        </p:spPr>
        <p:txBody>
          <a:bodyPr wrap="square" rtlCol="0">
            <a:spAutoFit/>
          </a:bodyPr>
          <a:lstStyle/>
          <a:p>
            <a:pPr algn="just"/>
            <a:endParaRPr lang="de-DE" dirty="0" smtClean="0"/>
          </a:p>
          <a:p>
            <a:pPr algn="just"/>
            <a:r>
              <a:rPr lang="de-DE" dirty="0" smtClean="0"/>
              <a:t>Headset </a:t>
            </a:r>
            <a:r>
              <a:rPr lang="de-DE" dirty="0"/>
              <a:t>und Webcam gehören nicht zur Standardausstattung der Arbeitsplätze. Sofern Sie dienstlich </a:t>
            </a:r>
            <a:r>
              <a:rPr lang="de-DE" dirty="0" smtClean="0"/>
              <a:t>an Web- und Videokonferenzen teilnehmen oder diese planen und starten müssen, können über </a:t>
            </a:r>
            <a:r>
              <a:rPr lang="de-DE" dirty="0" smtClean="0">
                <a:hlinkClick r:id="rId4"/>
              </a:rPr>
              <a:t>IAM-</a:t>
            </a:r>
            <a:r>
              <a:rPr lang="de-DE" dirty="0" err="1" smtClean="0">
                <a:hlinkClick r:id="rId4"/>
              </a:rPr>
              <a:t>Tenfold</a:t>
            </a:r>
            <a:r>
              <a:rPr lang="de-DE" dirty="0" smtClean="0"/>
              <a:t> solche Ressourcen angefordert werden.</a:t>
            </a:r>
            <a:endParaRPr lang="de-DE" dirty="0"/>
          </a:p>
          <a:p>
            <a:pPr algn="just"/>
            <a:endParaRPr lang="de-DE" dirty="0" smtClean="0"/>
          </a:p>
        </p:txBody>
      </p:sp>
      <p:sp>
        <p:nvSpPr>
          <p:cNvPr id="10" name="Textfeld 9"/>
          <p:cNvSpPr txBox="1"/>
          <p:nvPr/>
        </p:nvSpPr>
        <p:spPr>
          <a:xfrm>
            <a:off x="624254" y="3338690"/>
            <a:ext cx="4973658" cy="2585323"/>
          </a:xfrm>
          <a:prstGeom prst="rect">
            <a:avLst/>
          </a:prstGeom>
          <a:noFill/>
        </p:spPr>
        <p:txBody>
          <a:bodyPr wrap="square" rtlCol="0">
            <a:spAutoFit/>
          </a:bodyPr>
          <a:lstStyle/>
          <a:p>
            <a:endParaRPr lang="de-DE" dirty="0" smtClean="0"/>
          </a:p>
          <a:p>
            <a:r>
              <a:rPr lang="de-DE" dirty="0" smtClean="0"/>
              <a:t>Im Ordinariat darf für die Planung und Organisation einer Web- bzw. Videokonferenz ausschließlich die WebEx-Plattform verwendet werden. </a:t>
            </a:r>
            <a:r>
              <a:rPr lang="de-DE" dirty="0"/>
              <a:t>Anleitungen für die Teilnahme bzw. die Organisation einer </a:t>
            </a:r>
            <a:r>
              <a:rPr lang="de-DE" dirty="0">
                <a:hlinkClick r:id="rId5"/>
              </a:rPr>
              <a:t>WebEx-Sitzung</a:t>
            </a:r>
            <a:r>
              <a:rPr lang="de-DE" dirty="0"/>
              <a:t> finden Sie im Bistumshandbuch. </a:t>
            </a:r>
          </a:p>
          <a:p>
            <a:endParaRPr lang="de-DE" dirty="0" smtClean="0"/>
          </a:p>
          <a:p>
            <a:r>
              <a:rPr lang="de-DE" dirty="0" smtClean="0"/>
              <a:t>Als </a:t>
            </a:r>
            <a:r>
              <a:rPr lang="de-DE" dirty="0"/>
              <a:t>Gast können Sie selbstverständlich auch Zoom-Meetings </a:t>
            </a:r>
            <a:r>
              <a:rPr lang="de-DE" dirty="0" smtClean="0"/>
              <a:t>beitreten</a:t>
            </a:r>
            <a:r>
              <a:rPr lang="de-DE" dirty="0"/>
              <a:t>. </a:t>
            </a:r>
          </a:p>
        </p:txBody>
      </p:sp>
      <p:pic>
        <p:nvPicPr>
          <p:cNvPr id="15" name="Grafik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17102" y="3540144"/>
            <a:ext cx="2278605" cy="2182413"/>
          </a:xfrm>
          <a:prstGeom prst="rect">
            <a:avLst/>
          </a:prstGeom>
          <a:noFill/>
          <a:ln>
            <a:solidFill>
              <a:schemeClr val="bg2">
                <a:lumMod val="50000"/>
              </a:schemeClr>
            </a:solidFill>
          </a:ln>
          <a:effectLst/>
          <a:scene3d>
            <a:camera prst="orthographicFront"/>
            <a:lightRig rig="threePt" dir="t"/>
          </a:scene3d>
          <a:sp3d>
            <a:bevelT/>
          </a:sp3d>
        </p:spPr>
      </p:pic>
      <p:sp>
        <p:nvSpPr>
          <p:cNvPr id="9" name="Pfeil nach rechts 8">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422415266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Nützliches</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33</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Gleichstellung von Frauen und Männern im Erzbistum</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541270" y="2101114"/>
            <a:ext cx="1103963" cy="1159625"/>
          </a:xfrm>
          <a:prstGeom prst="rect">
            <a:avLst/>
          </a:prstGeom>
        </p:spPr>
      </p:pic>
      <p:sp>
        <p:nvSpPr>
          <p:cNvPr id="8" name="Textfeld 7"/>
          <p:cNvSpPr txBox="1"/>
          <p:nvPr/>
        </p:nvSpPr>
        <p:spPr>
          <a:xfrm>
            <a:off x="1554480" y="2080763"/>
            <a:ext cx="7132321" cy="1200329"/>
          </a:xfrm>
          <a:prstGeom prst="rect">
            <a:avLst/>
          </a:prstGeom>
          <a:noFill/>
        </p:spPr>
        <p:txBody>
          <a:bodyPr wrap="square" rtlCol="0">
            <a:spAutoFit/>
          </a:bodyPr>
          <a:lstStyle/>
          <a:p>
            <a:pPr algn="just"/>
            <a:r>
              <a:rPr lang="de-DE" dirty="0" smtClean="0"/>
              <a:t>Bereits seit dem 1. Oktober 2003 gibt es eine </a:t>
            </a:r>
            <a:r>
              <a:rPr lang="de-DE" dirty="0" smtClean="0">
                <a:hlinkClick r:id="rId3"/>
              </a:rPr>
              <a:t>Ordnung </a:t>
            </a:r>
            <a:r>
              <a:rPr lang="de-DE" dirty="0">
                <a:hlinkClick r:id="rId3"/>
              </a:rPr>
              <a:t>zur Gleichstellung von Frauen und Männern </a:t>
            </a:r>
            <a:r>
              <a:rPr lang="de-DE" dirty="0"/>
              <a:t>im </a:t>
            </a:r>
            <a:r>
              <a:rPr lang="de-DE" dirty="0" smtClean="0"/>
              <a:t>Erzbistum. Ziel </a:t>
            </a:r>
            <a:r>
              <a:rPr lang="de-DE" dirty="0"/>
              <a:t>der Gleichstellungsarbeit ist es, gleiche Chancen für Frauen und Männer in allen theologisch möglichen Diensten und Ämtern herzustellen</a:t>
            </a:r>
            <a:r>
              <a:rPr lang="de-DE" dirty="0" smtClean="0"/>
              <a:t>. </a:t>
            </a:r>
            <a:endParaRPr lang="de-DE"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824" y="3318116"/>
            <a:ext cx="952439" cy="1342607"/>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73263" y="3318116"/>
            <a:ext cx="7113538" cy="1342607"/>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endParaRPr lang="de-DE" dirty="0" smtClean="0"/>
          </a:p>
          <a:p>
            <a:pPr algn="just"/>
            <a:r>
              <a:rPr lang="de-DE" dirty="0" smtClean="0"/>
              <a:t>Die/der </a:t>
            </a:r>
            <a:r>
              <a:rPr lang="de-DE" dirty="0" smtClean="0">
                <a:hlinkClick r:id="rId5"/>
              </a:rPr>
              <a:t>Gleichstellungsbeauftragte</a:t>
            </a:r>
            <a:r>
              <a:rPr lang="de-DE" dirty="0" smtClean="0"/>
              <a:t> ist zuständig </a:t>
            </a:r>
            <a:r>
              <a:rPr lang="de-DE" dirty="0"/>
              <a:t>für </a:t>
            </a:r>
            <a:r>
              <a:rPr lang="de-DE" dirty="0" smtClean="0"/>
              <a:t>die Mitarbeiterinnen </a:t>
            </a:r>
            <a:r>
              <a:rPr lang="de-DE" dirty="0"/>
              <a:t>und Mitarbeiter des Erzbischöflichen Ordinariats Bamberg und der </a:t>
            </a:r>
            <a:r>
              <a:rPr lang="de-DE" dirty="0" smtClean="0"/>
              <a:t>Kirchenstiftungen. Sie/er berät </a:t>
            </a:r>
            <a:r>
              <a:rPr lang="de-DE" dirty="0"/>
              <a:t>Mitarbeiter/-innen und Vorgesetzte, wird bei Bewerbungsverfahren beteiligt und wirkt an der Erstellung der Gleichstellungsanalyse mit.</a:t>
            </a:r>
          </a:p>
          <a:p>
            <a:pPr algn="just"/>
            <a:endParaRPr lang="de-DE"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825" y="4716440"/>
            <a:ext cx="952438" cy="1339747"/>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73263" y="4697747"/>
            <a:ext cx="7113538" cy="1358440"/>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Mit </a:t>
            </a:r>
            <a:r>
              <a:rPr lang="de-DE" spc="-10" dirty="0" smtClean="0">
                <a:hlinkClick r:id="rId7"/>
              </a:rPr>
              <a:t>Gleichstellungsberichten</a:t>
            </a:r>
            <a:r>
              <a:rPr lang="de-DE" spc="-10" dirty="0" smtClean="0"/>
              <a:t>  wird </a:t>
            </a:r>
            <a:r>
              <a:rPr lang="de-DE" spc="-10" dirty="0"/>
              <a:t>die Wirksamkeit der Maßnahmen zur Gleichstellung von Frauen und Männern des Erzbistums Bamberg überprüft. </a:t>
            </a:r>
            <a:r>
              <a:rPr lang="de-DE" spc="-10" dirty="0" smtClean="0"/>
              <a:t>Sie sollen </a:t>
            </a:r>
            <a:r>
              <a:rPr lang="de-DE" spc="-10" dirty="0"/>
              <a:t>das Bewusstsein aller Beschäftigten und </a:t>
            </a:r>
            <a:r>
              <a:rPr lang="de-DE" spc="-10" dirty="0" smtClean="0"/>
              <a:t>Führungs-kräfte </a:t>
            </a:r>
            <a:r>
              <a:rPr lang="de-DE" spc="-10" dirty="0"/>
              <a:t>des Erzbistums Bamberg für die Ziele der Gleichstellung stärken und </a:t>
            </a:r>
            <a:r>
              <a:rPr lang="de-DE" spc="-10" dirty="0" smtClean="0"/>
              <a:t>Grundlage eines </a:t>
            </a:r>
            <a:r>
              <a:rPr lang="de-DE" spc="-10" dirty="0"/>
              <a:t>gleichstellungsfördernden </a:t>
            </a:r>
            <a:r>
              <a:rPr lang="de-DE" spc="-10" dirty="0" smtClean="0"/>
              <a:t>Organisationssettings </a:t>
            </a:r>
            <a:r>
              <a:rPr lang="de-DE" spc="-10" dirty="0"/>
              <a:t>sein.</a:t>
            </a:r>
          </a:p>
        </p:txBody>
      </p:sp>
      <p:sp>
        <p:nvSpPr>
          <p:cNvPr id="11" name="Pfeil nach rechts 10">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2032010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Fort- und Weiterbildung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34</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Qualifizierungsmöglichkeiten im Überblick</a:t>
            </a:r>
            <a:endParaRPr lang="de-DE" sz="2000" dirty="0"/>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r>
              <a:rPr lang="de-DE" dirty="0"/>
              <a:t>Wir möchten unsere Mitarbeitenden motivieren, sich durch Fortbildungen beruflich </a:t>
            </a:r>
            <a:r>
              <a:rPr lang="de-DE" dirty="0" smtClean="0"/>
              <a:t>weiterzuentwickeln und fördern daher Entwicklungsmaßnahmen </a:t>
            </a:r>
            <a:r>
              <a:rPr lang="de-DE" dirty="0"/>
              <a:t>im Rahmen der </a:t>
            </a:r>
            <a:r>
              <a:rPr lang="de-DE" dirty="0" smtClean="0"/>
              <a:t>für Sie geltenden Fort- und Weiterbildungsordnung. </a:t>
            </a:r>
          </a:p>
        </p:txBody>
      </p:sp>
      <p:sp>
        <p:nvSpPr>
          <p:cNvPr id="5" name="Rechteck 4"/>
          <p:cNvSpPr/>
          <p:nvPr/>
        </p:nvSpPr>
        <p:spPr>
          <a:xfrm>
            <a:off x="1581031" y="3048486"/>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Für die Beschäftigten im Bereich der MAV-Verwaltung im Erzbischöflichen Ordinariat gilt die </a:t>
            </a:r>
            <a:r>
              <a:rPr lang="de-DE" dirty="0" smtClean="0">
                <a:hlinkClick r:id="rId4"/>
              </a:rPr>
              <a:t>Dienstvereinbarung Qualifizierung</a:t>
            </a:r>
            <a:r>
              <a:rPr lang="de-DE" dirty="0" smtClean="0"/>
              <a:t>, mit der ihre Ansprüche und die Genehmigungsprozesse geregelt sind. </a:t>
            </a:r>
            <a:endParaRPr lang="de-DE" dirty="0"/>
          </a:p>
        </p:txBody>
      </p:sp>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55" y="4043448"/>
            <a:ext cx="968331" cy="1223147"/>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4043448"/>
            <a:ext cx="7113538" cy="1223147"/>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Qualifizierungsangebote finden Sie u.a. auf der </a:t>
            </a:r>
            <a:r>
              <a:rPr lang="de-DE" spc="-10" dirty="0" smtClean="0">
                <a:hlinkClick r:id="rId6"/>
              </a:rPr>
              <a:t>Homepage der Personalentwicklung</a:t>
            </a:r>
            <a:r>
              <a:rPr lang="de-DE" spc="-10" dirty="0" smtClean="0"/>
              <a:t> (der Startseite unten) oder mit dem Menüpunkt </a:t>
            </a:r>
            <a:r>
              <a:rPr lang="de-DE" i="1" spc="-10" dirty="0" smtClean="0"/>
              <a:t>Aktuelles</a:t>
            </a:r>
            <a:r>
              <a:rPr lang="de-DE" spc="-10" dirty="0" smtClean="0"/>
              <a:t> und der Suchkategorie (links außen): Fort- und Weiterbildungen im Ordinariat </a:t>
            </a:r>
            <a:endParaRPr lang="de-DE" spc="-10" dirty="0"/>
          </a:p>
        </p:txBody>
      </p: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4253" y="5378594"/>
            <a:ext cx="936849" cy="854693"/>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99479" y="5364082"/>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Einige ausgewählte Themen wie Mitarbeitergespräch, Prozess-,  Projekt-, Konflikt- und Changemanagement haben wir für Sie in </a:t>
            </a:r>
            <a:r>
              <a:rPr lang="de-DE" spc="-10" dirty="0" smtClean="0">
                <a:hlinkClick r:id="rId8"/>
              </a:rPr>
              <a:t>Selbstlernkurse</a:t>
            </a:r>
            <a:r>
              <a:rPr lang="de-DE" spc="-10" dirty="0" smtClean="0"/>
              <a:t> gefasst. Diese stehen im Bistumshandbuch zum Download bereit. </a:t>
            </a:r>
            <a:endParaRPr lang="de-DE" spc="-10" dirty="0"/>
          </a:p>
        </p:txBody>
      </p:sp>
      <p:pic>
        <p:nvPicPr>
          <p:cNvPr id="6" name="Grafik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4254" y="3050685"/>
            <a:ext cx="975225" cy="881747"/>
          </a:xfrm>
          <a:prstGeom prst="rect">
            <a:avLst/>
          </a:prstGeom>
          <a:effectLst>
            <a:outerShdw blurRad="50800" dist="38100" dir="8100000" algn="tr" rotWithShape="0">
              <a:prstClr val="black">
                <a:alpha val="40000"/>
              </a:prstClr>
            </a:outerShdw>
          </a:effectLst>
        </p:spPr>
      </p:pic>
      <p:sp>
        <p:nvSpPr>
          <p:cNvPr id="15" name="Pfeil nach rechts 14">
            <a:hlinkClick r:id="rId10"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4437293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Ausbildung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35</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Wir bilden aus</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r>
              <a:rPr lang="de-DE" dirty="0"/>
              <a:t>Eine gute Ausbildung ist der ideale Start ins Berufsleben</a:t>
            </a:r>
            <a:r>
              <a:rPr lang="de-DE" dirty="0" smtClean="0"/>
              <a:t>. Das </a:t>
            </a:r>
            <a:r>
              <a:rPr lang="de-DE" dirty="0"/>
              <a:t>Erzbistum Bamberg bietet </a:t>
            </a:r>
            <a:r>
              <a:rPr lang="de-DE" dirty="0" smtClean="0"/>
              <a:t>verschiedene </a:t>
            </a:r>
            <a:r>
              <a:rPr lang="de-DE" dirty="0"/>
              <a:t>Ausbildungsrichtungen, egal ob </a:t>
            </a:r>
            <a:r>
              <a:rPr lang="de-DE" dirty="0" smtClean="0"/>
              <a:t>kauf-</a:t>
            </a:r>
            <a:r>
              <a:rPr lang="de-DE" dirty="0" err="1" smtClean="0"/>
              <a:t>männisch</a:t>
            </a:r>
            <a:r>
              <a:rPr lang="de-DE" dirty="0"/>
              <a:t>, technisch oder handwerklich</a:t>
            </a:r>
            <a:r>
              <a:rPr lang="de-DE" dirty="0" smtClean="0"/>
              <a:t>! </a:t>
            </a:r>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Interessierte Schüler und junge Erwachsene können sich gerne auf der Homepage unserer Auszubildenden umsehen und mehr über die Aus-bildung bei uns erfahren: </a:t>
            </a:r>
            <a:r>
              <a:rPr lang="de-DE" dirty="0" smtClean="0">
                <a:hlinkClick r:id="rId3"/>
              </a:rPr>
              <a:t>https</a:t>
            </a:r>
            <a:r>
              <a:rPr lang="de-DE" dirty="0">
                <a:hlinkClick r:id="rId3"/>
              </a:rPr>
              <a:t>://</a:t>
            </a:r>
            <a:r>
              <a:rPr lang="de-DE" dirty="0" smtClean="0">
                <a:hlinkClick r:id="rId3"/>
              </a:rPr>
              <a:t>ausbildung.erzbistum-bamberg.de</a:t>
            </a:r>
            <a:endParaRPr lang="de-DE"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5" y="4164858"/>
            <a:ext cx="949008" cy="823055"/>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4148953"/>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Für junge </a:t>
            </a:r>
            <a:r>
              <a:rPr lang="de-DE" dirty="0"/>
              <a:t>Leute, die für </a:t>
            </a:r>
            <a:r>
              <a:rPr lang="de-DE" dirty="0" smtClean="0"/>
              <a:t>sich erst </a:t>
            </a:r>
            <a:r>
              <a:rPr lang="de-DE" dirty="0"/>
              <a:t>herausfinden möchten, welche </a:t>
            </a:r>
            <a:r>
              <a:rPr lang="de-DE" dirty="0" smtClean="0"/>
              <a:t>Aus-bildung </a:t>
            </a:r>
            <a:r>
              <a:rPr lang="de-DE" dirty="0"/>
              <a:t>oder welches Studium oder welche Fachrichtung das Richtige </a:t>
            </a:r>
            <a:r>
              <a:rPr lang="de-DE" dirty="0" smtClean="0"/>
              <a:t>ist, bietet die Diözesanstelle Berufe der Kirche </a:t>
            </a:r>
            <a:r>
              <a:rPr lang="de-DE" dirty="0" smtClean="0">
                <a:hlinkClick r:id="rId5"/>
              </a:rPr>
              <a:t>Coaching und Beratung </a:t>
            </a:r>
            <a:r>
              <a:rPr lang="de-DE" dirty="0" smtClean="0"/>
              <a:t>an.</a:t>
            </a:r>
            <a:endParaRPr lang="de-DE" spc="-10"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253" y="5158708"/>
            <a:ext cx="949009" cy="854866"/>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73263" y="5158708"/>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Haben Sie schon mal über ein berufsbegleitendes </a:t>
            </a:r>
            <a:r>
              <a:rPr lang="de-DE" spc="-10" dirty="0" smtClean="0">
                <a:hlinkClick r:id="rId7"/>
              </a:rPr>
              <a:t>Studium der Theologie im Fernkurs</a:t>
            </a:r>
            <a:r>
              <a:rPr lang="de-DE" spc="-10" dirty="0" smtClean="0"/>
              <a:t> nachgedacht? Es gibt Entwicklungsmöglichkeiten zur Religions-lehrkraft, zur Gemeindereferentin/zum Gemeindereferenten </a:t>
            </a:r>
            <a:r>
              <a:rPr lang="de-DE" dirty="0" smtClean="0"/>
              <a:t>oder Diakon.</a:t>
            </a:r>
            <a:endParaRPr lang="de-DE" spc="-10" dirty="0"/>
          </a:p>
        </p:txBody>
      </p:sp>
      <p:pic>
        <p:nvPicPr>
          <p:cNvPr id="6" name="Grafik 5"/>
          <p:cNvPicPr>
            <a:picLocks noChangeAspect="1"/>
          </p:cNvPicPr>
          <p:nvPr/>
        </p:nvPicPr>
        <p:blipFill rotWithShape="1">
          <a:blip r:embed="rId8">
            <a:extLst>
              <a:ext uri="{28A0092B-C50C-407E-A947-70E740481C1C}">
                <a14:useLocalDpi xmlns:a14="http://schemas.microsoft.com/office/drawing/2010/main" val="0"/>
              </a:ext>
            </a:extLst>
          </a:blip>
          <a:srcRect l="13116" t="13812" r="13086" b="14244"/>
          <a:stretch/>
        </p:blipFill>
        <p:spPr>
          <a:xfrm>
            <a:off x="624254" y="3101238"/>
            <a:ext cx="956778" cy="892825"/>
          </a:xfrm>
          <a:prstGeom prst="rect">
            <a:avLst/>
          </a:prstGeom>
          <a:ln>
            <a:noFill/>
          </a:ln>
          <a:effectLst>
            <a:outerShdw blurRad="50800" dist="38100" dir="8100000" algn="tr" rotWithShape="0">
              <a:prstClr val="black">
                <a:alpha val="40000"/>
              </a:prstClr>
            </a:outerShdw>
          </a:effectLst>
        </p:spPr>
      </p:pic>
      <p:sp>
        <p:nvSpPr>
          <p:cNvPr id="15" name="Pfeil nach rechts 14">
            <a:hlinkClick r:id="rId9"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5048883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Sie sind eine Bereicherung!</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36</a:t>
            </a:fld>
            <a:endParaRPr lang="de-DE" dirty="0"/>
          </a:p>
        </p:txBody>
      </p:sp>
      <p:sp>
        <p:nvSpPr>
          <p:cNvPr id="4" name="Textplatzhalter 3"/>
          <p:cNvSpPr>
            <a:spLocks noGrp="1"/>
          </p:cNvSpPr>
          <p:nvPr>
            <p:ph type="body" sz="quarter" idx="13"/>
          </p:nvPr>
        </p:nvSpPr>
        <p:spPr>
          <a:xfrm>
            <a:off x="624254" y="1606552"/>
            <a:ext cx="8062547" cy="396420"/>
          </a:xfrm>
        </p:spPr>
        <p:txBody>
          <a:bodyPr>
            <a:normAutofit/>
          </a:bodyPr>
          <a:lstStyle/>
          <a:p>
            <a:r>
              <a:rPr lang="de-DE" sz="2000" dirty="0" smtClean="0"/>
              <a:t>Welche Informationen zu Ihrem Arbeitsbereich brauchen Sie?</a:t>
            </a:r>
            <a:endParaRPr lang="de-DE" sz="2000" dirty="0"/>
          </a:p>
        </p:txBody>
      </p:sp>
      <p:sp>
        <p:nvSpPr>
          <p:cNvPr id="5" name="Ellipse 4"/>
          <p:cNvSpPr/>
          <p:nvPr/>
        </p:nvSpPr>
        <p:spPr>
          <a:xfrm>
            <a:off x="3305698" y="2046501"/>
            <a:ext cx="2699657" cy="783771"/>
          </a:xfrm>
          <a:prstGeom prst="ellipse">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Sie bereichern uns</a:t>
            </a:r>
          </a:p>
        </p:txBody>
      </p:sp>
      <p:sp>
        <p:nvSpPr>
          <p:cNvPr id="7" name="Rechteck 6"/>
          <p:cNvSpPr/>
          <p:nvPr/>
        </p:nvSpPr>
        <p:spPr>
          <a:xfrm>
            <a:off x="619088" y="2753539"/>
            <a:ext cx="2376000" cy="876845"/>
          </a:xfrm>
          <a:prstGeom prst="rect">
            <a:avLst/>
          </a:prstGeom>
          <a:solidFill>
            <a:schemeClr val="tx2">
              <a:lumMod val="40000"/>
              <a:lumOff val="60000"/>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solidFill>
                  <a:schemeClr val="dk1">
                    <a:alpha val="40000"/>
                  </a:schemeClr>
                </a:solidFill>
              </a:rPr>
              <a:t>In einer Abteilung oder Stabsstelle innerhalb der MAV-Verwaltung</a:t>
            </a:r>
            <a:endParaRPr lang="de-DE" dirty="0">
              <a:solidFill>
                <a:schemeClr val="dk1">
                  <a:alpha val="40000"/>
                </a:schemeClr>
              </a:solidFill>
            </a:endParaRPr>
          </a:p>
        </p:txBody>
      </p:sp>
      <p:sp>
        <p:nvSpPr>
          <p:cNvPr id="8" name="Rechteck 7"/>
          <p:cNvSpPr/>
          <p:nvPr/>
        </p:nvSpPr>
        <p:spPr>
          <a:xfrm>
            <a:off x="1416251" y="3868373"/>
            <a:ext cx="3168000" cy="648000"/>
          </a:xfrm>
          <a:prstGeom prst="rect">
            <a:avLst/>
          </a:prstGeom>
          <a:solidFill>
            <a:schemeClr val="tx2">
              <a:lumMod val="40000"/>
              <a:lumOff val="60000"/>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solidFill>
                  <a:schemeClr val="dk1">
                    <a:alpha val="40000"/>
                  </a:schemeClr>
                </a:solidFill>
              </a:rPr>
              <a:t>In einer Kirchenstiftung oder einer Gesamtkirchengemeinde</a:t>
            </a:r>
            <a:endParaRPr lang="de-DE" dirty="0">
              <a:solidFill>
                <a:schemeClr val="dk1">
                  <a:alpha val="40000"/>
                </a:schemeClr>
              </a:solidFill>
            </a:endParaRPr>
          </a:p>
        </p:txBody>
      </p:sp>
      <p:sp>
        <p:nvSpPr>
          <p:cNvPr id="9" name="Rechteck 8"/>
          <p:cNvSpPr/>
          <p:nvPr/>
        </p:nvSpPr>
        <p:spPr>
          <a:xfrm>
            <a:off x="4969200" y="3868373"/>
            <a:ext cx="3168000" cy="648000"/>
          </a:xfrm>
          <a:prstGeom prst="rect">
            <a:avLst/>
          </a:prstGeom>
          <a:solidFill>
            <a:schemeClr val="tx2">
              <a:lumMod val="40000"/>
              <a:lumOff val="60000"/>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solidFill>
                  <a:schemeClr val="dk1">
                    <a:alpha val="40000"/>
                  </a:schemeClr>
                </a:solidFill>
              </a:rPr>
              <a:t>Im Pastoralen Dienst</a:t>
            </a:r>
            <a:endParaRPr lang="de-DE" dirty="0">
              <a:solidFill>
                <a:schemeClr val="dk1">
                  <a:alpha val="40000"/>
                </a:schemeClr>
              </a:solidFill>
            </a:endParaRPr>
          </a:p>
        </p:txBody>
      </p:sp>
      <p:sp>
        <p:nvSpPr>
          <p:cNvPr id="10" name="Rechteck 9"/>
          <p:cNvSpPr/>
          <p:nvPr/>
        </p:nvSpPr>
        <p:spPr>
          <a:xfrm>
            <a:off x="6310800" y="2753539"/>
            <a:ext cx="2376000" cy="876845"/>
          </a:xfrm>
          <a:prstGeom prst="rect">
            <a:avLst/>
          </a:prstGeom>
          <a:solidFill>
            <a:schemeClr val="tx2">
              <a:lumMod val="40000"/>
              <a:lumOff val="60000"/>
              <a:alpha val="2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smtClean="0">
                <a:solidFill>
                  <a:schemeClr val="dk1">
                    <a:alpha val="40000"/>
                  </a:schemeClr>
                </a:solidFill>
              </a:rPr>
              <a:t>Als Religionslehrerin oder Religionslehrer im Kirchendienst</a:t>
            </a:r>
            <a:endParaRPr lang="de-DE" dirty="0">
              <a:solidFill>
                <a:schemeClr val="dk1">
                  <a:alpha val="40000"/>
                </a:schemeClr>
              </a:solidFill>
            </a:endParaRPr>
          </a:p>
        </p:txBody>
      </p:sp>
      <p:sp>
        <p:nvSpPr>
          <p:cNvPr id="11" name="Rechteck 10">
            <a:hlinkClick r:id="rId2" action="ppaction://hlinksldjump"/>
          </p:cNvPr>
          <p:cNvSpPr/>
          <p:nvPr/>
        </p:nvSpPr>
        <p:spPr>
          <a:xfrm>
            <a:off x="1591112" y="5505734"/>
            <a:ext cx="1363706" cy="648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In einer Kita</a:t>
            </a:r>
          </a:p>
        </p:txBody>
      </p:sp>
      <p:sp>
        <p:nvSpPr>
          <p:cNvPr id="12" name="Rechteck 11">
            <a:hlinkClick r:id="rId3" action="ppaction://hlinksldjump"/>
          </p:cNvPr>
          <p:cNvSpPr/>
          <p:nvPr/>
        </p:nvSpPr>
        <p:spPr>
          <a:xfrm>
            <a:off x="619088" y="4743354"/>
            <a:ext cx="1692000" cy="648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In einer Pfarrverwaltung</a:t>
            </a:r>
          </a:p>
        </p:txBody>
      </p:sp>
      <p:sp>
        <p:nvSpPr>
          <p:cNvPr id="13" name="Rechteck 12">
            <a:hlinkClick r:id="rId4" action="ppaction://hlinksldjump"/>
          </p:cNvPr>
          <p:cNvSpPr/>
          <p:nvPr/>
        </p:nvSpPr>
        <p:spPr>
          <a:xfrm>
            <a:off x="3809526" y="4743354"/>
            <a:ext cx="1692000" cy="648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Als Mesner</a:t>
            </a:r>
          </a:p>
        </p:txBody>
      </p:sp>
      <p:sp>
        <p:nvSpPr>
          <p:cNvPr id="14" name="Rechteck 13">
            <a:hlinkClick r:id="rId5" action="ppaction://hlinksldjump"/>
          </p:cNvPr>
          <p:cNvSpPr/>
          <p:nvPr/>
        </p:nvSpPr>
        <p:spPr>
          <a:xfrm>
            <a:off x="3180212" y="5505734"/>
            <a:ext cx="1364400" cy="64800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txBody>
          <a:bodyPr rtlCol="0" anchor="ctr"/>
          <a:lstStyle/>
          <a:p>
            <a:pPr algn="ctr"/>
            <a:r>
              <a:rPr lang="de-DE" dirty="0"/>
              <a:t>Als Organist</a:t>
            </a:r>
          </a:p>
        </p:txBody>
      </p:sp>
      <p:cxnSp>
        <p:nvCxnSpPr>
          <p:cNvPr id="16" name="Gerader Verbinder 15"/>
          <p:cNvCxnSpPr>
            <a:stCxn id="8" idx="2"/>
            <a:endCxn id="11" idx="0"/>
          </p:cNvCxnSpPr>
          <p:nvPr/>
        </p:nvCxnSpPr>
        <p:spPr>
          <a:xfrm flipH="1">
            <a:off x="2272965" y="4516373"/>
            <a:ext cx="727286" cy="989361"/>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0" name="Gerader Verbinder 19"/>
          <p:cNvCxnSpPr>
            <a:stCxn id="8" idx="2"/>
            <a:endCxn id="14" idx="0"/>
          </p:cNvCxnSpPr>
          <p:nvPr/>
        </p:nvCxnSpPr>
        <p:spPr>
          <a:xfrm>
            <a:off x="3000251" y="4516373"/>
            <a:ext cx="862161" cy="989361"/>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2" name="Gerader Verbinder 21"/>
          <p:cNvCxnSpPr>
            <a:stCxn id="8" idx="2"/>
            <a:endCxn id="12" idx="0"/>
          </p:cNvCxnSpPr>
          <p:nvPr/>
        </p:nvCxnSpPr>
        <p:spPr>
          <a:xfrm flipH="1">
            <a:off x="1465088" y="4516373"/>
            <a:ext cx="1535163" cy="226981"/>
          </a:xfrm>
          <a:prstGeom prst="line">
            <a:avLst/>
          </a:prstGeom>
          <a:ln w="19050">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cxnSp>
        <p:nvCxnSpPr>
          <p:cNvPr id="24" name="Gerader Verbinder 23"/>
          <p:cNvCxnSpPr>
            <a:stCxn id="8" idx="2"/>
            <a:endCxn id="13" idx="0"/>
          </p:cNvCxnSpPr>
          <p:nvPr/>
        </p:nvCxnSpPr>
        <p:spPr>
          <a:xfrm>
            <a:off x="3000251" y="4516373"/>
            <a:ext cx="1655275" cy="226981"/>
          </a:xfrm>
          <a:prstGeom prst="line">
            <a:avLst/>
          </a:prstGeom>
          <a:solidFill>
            <a:schemeClr val="tx2">
              <a:lumMod val="40000"/>
              <a:lumOff val="60000"/>
            </a:schemeClr>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lnRef>
          <a:fillRef idx="1">
            <a:schemeClr val="lt1"/>
          </a:fillRef>
          <a:effectRef idx="0">
            <a:schemeClr val="accent1"/>
          </a:effectRef>
          <a:fontRef idx="minor">
            <a:schemeClr val="dk1"/>
          </a:fontRef>
        </p:style>
      </p:cxnSp>
      <p:cxnSp>
        <p:nvCxnSpPr>
          <p:cNvPr id="26" name="Gerader Verbinder 25"/>
          <p:cNvCxnSpPr>
            <a:stCxn id="5" idx="4"/>
            <a:endCxn id="7" idx="3"/>
          </p:cNvCxnSpPr>
          <p:nvPr/>
        </p:nvCxnSpPr>
        <p:spPr>
          <a:xfrm flipH="1">
            <a:off x="2995088" y="2830272"/>
            <a:ext cx="1660439" cy="361690"/>
          </a:xfrm>
          <a:prstGeom prst="line">
            <a:avLst/>
          </a:prstGeom>
          <a:ln w="19050">
            <a:solidFill>
              <a:schemeClr val="bg1">
                <a:lumMod val="65000"/>
                <a:alpha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28" name="Gerader Verbinder 27"/>
          <p:cNvCxnSpPr>
            <a:stCxn id="5" idx="4"/>
            <a:endCxn id="10" idx="1"/>
          </p:cNvCxnSpPr>
          <p:nvPr/>
        </p:nvCxnSpPr>
        <p:spPr>
          <a:xfrm>
            <a:off x="4655527" y="2830272"/>
            <a:ext cx="1655273" cy="361690"/>
          </a:xfrm>
          <a:prstGeom prst="line">
            <a:avLst/>
          </a:prstGeom>
          <a:ln w="19050">
            <a:solidFill>
              <a:schemeClr val="bg1">
                <a:lumMod val="65000"/>
                <a:alpha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2" name="Gerader Verbinder 31"/>
          <p:cNvCxnSpPr>
            <a:stCxn id="5" idx="4"/>
            <a:endCxn id="8" idx="0"/>
          </p:cNvCxnSpPr>
          <p:nvPr/>
        </p:nvCxnSpPr>
        <p:spPr>
          <a:xfrm flipH="1">
            <a:off x="3000251" y="2830272"/>
            <a:ext cx="1655276" cy="1038101"/>
          </a:xfrm>
          <a:prstGeom prst="line">
            <a:avLst/>
          </a:prstGeom>
          <a:ln w="19050">
            <a:solidFill>
              <a:schemeClr val="bg1">
                <a:lumMod val="65000"/>
                <a:alpha val="40000"/>
              </a:schemeClr>
            </a:solidFill>
          </a:ln>
          <a:effectLst/>
        </p:spPr>
        <p:style>
          <a:lnRef idx="2">
            <a:schemeClr val="accent1"/>
          </a:lnRef>
          <a:fillRef idx="0">
            <a:schemeClr val="accent1"/>
          </a:fillRef>
          <a:effectRef idx="1">
            <a:schemeClr val="accent1"/>
          </a:effectRef>
          <a:fontRef idx="minor">
            <a:schemeClr val="tx1"/>
          </a:fontRef>
        </p:style>
      </p:cxnSp>
      <p:cxnSp>
        <p:nvCxnSpPr>
          <p:cNvPr id="34" name="Gerader Verbinder 33"/>
          <p:cNvCxnSpPr>
            <a:stCxn id="5" idx="4"/>
            <a:endCxn id="9" idx="0"/>
          </p:cNvCxnSpPr>
          <p:nvPr/>
        </p:nvCxnSpPr>
        <p:spPr>
          <a:xfrm>
            <a:off x="4655527" y="2830272"/>
            <a:ext cx="1897673" cy="1038101"/>
          </a:xfrm>
          <a:prstGeom prst="line">
            <a:avLst/>
          </a:prstGeom>
          <a:ln w="19050">
            <a:solidFill>
              <a:schemeClr val="bg1">
                <a:lumMod val="65000"/>
                <a:alpha val="40000"/>
              </a:schemeClr>
            </a:solidFill>
          </a:ln>
          <a:effectLst/>
        </p:spPr>
        <p:style>
          <a:lnRef idx="2">
            <a:schemeClr val="accent1"/>
          </a:lnRef>
          <a:fillRef idx="0">
            <a:schemeClr val="accent1"/>
          </a:fillRef>
          <a:effectRef idx="1">
            <a:schemeClr val="accent1"/>
          </a:effectRef>
          <a:fontRef idx="minor">
            <a:schemeClr val="tx1"/>
          </a:fontRef>
        </p:style>
      </p:cxnSp>
      <p:pic>
        <p:nvPicPr>
          <p:cNvPr id="51" name="Grafik 50" descr="Music notes PNG"/>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rot="1053145">
            <a:off x="3952896" y="5428325"/>
            <a:ext cx="1063391" cy="462942"/>
          </a:xfrm>
          <a:prstGeom prst="rect">
            <a:avLst/>
          </a:prstGeom>
        </p:spPr>
      </p:pic>
      <p:pic>
        <p:nvPicPr>
          <p:cNvPr id="27" name="Grafik 26" descr="Volunteers Hands Tree · Free image on Pixabay"/>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41466" y="3055976"/>
            <a:ext cx="1219071" cy="812397"/>
          </a:xfrm>
          <a:prstGeom prst="rect">
            <a:avLst/>
          </a:prstGeom>
        </p:spPr>
      </p:pic>
      <p:pic>
        <p:nvPicPr>
          <p:cNvPr id="6" name="Grafik 5" descr="Przedszkole Miejskie Nr 27 w Jaworznie"/>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1867" y="5629343"/>
            <a:ext cx="1273812" cy="535399"/>
          </a:xfrm>
          <a:prstGeom prst="rect">
            <a:avLst/>
          </a:prstGeom>
        </p:spPr>
      </p:pic>
      <p:pic>
        <p:nvPicPr>
          <p:cNvPr id="15" name="Grafik 14" descr="Desk Clipart Illustration Free Stock Photo - Public Domain Pictures"/>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0945" y="4278680"/>
            <a:ext cx="783309" cy="523393"/>
          </a:xfrm>
          <a:prstGeom prst="rect">
            <a:avLst/>
          </a:prstGeom>
        </p:spPr>
      </p:pic>
      <p:pic>
        <p:nvPicPr>
          <p:cNvPr id="17" name="Grafik 16" descr="Striped Chalice Free Stock Photo - Public Domain Pictures"/>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22577" y="5060437"/>
            <a:ext cx="557898" cy="557898"/>
          </a:xfrm>
          <a:prstGeom prst="rect">
            <a:avLst/>
          </a:prstGeom>
        </p:spPr>
      </p:pic>
      <p:sp>
        <p:nvSpPr>
          <p:cNvPr id="29" name="Textfeld 28"/>
          <p:cNvSpPr txBox="1"/>
          <p:nvPr/>
        </p:nvSpPr>
        <p:spPr>
          <a:xfrm>
            <a:off x="2059635" y="6350435"/>
            <a:ext cx="4969954" cy="307777"/>
          </a:xfrm>
          <a:prstGeom prst="rect">
            <a:avLst/>
          </a:prstGeom>
          <a:noFill/>
        </p:spPr>
        <p:txBody>
          <a:bodyPr wrap="square" rtlCol="0">
            <a:spAutoFit/>
          </a:bodyPr>
          <a:lstStyle/>
          <a:p>
            <a:r>
              <a:rPr lang="de-DE" sz="1400" dirty="0" smtClean="0"/>
              <a:t>Klicken Sie auf den Arbeitsbereich, für den Sie eingestellt wurden.</a:t>
            </a:r>
            <a:endParaRPr lang="de-DE" sz="1400" dirty="0"/>
          </a:p>
        </p:txBody>
      </p:sp>
      <p:pic>
        <p:nvPicPr>
          <p:cNvPr id="18" name="Grafik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37654" y="4695673"/>
            <a:ext cx="2876550" cy="1590675"/>
          </a:xfrm>
          <a:prstGeom prst="rect">
            <a:avLst/>
          </a:prstGeom>
        </p:spPr>
      </p:pic>
      <p:pic>
        <p:nvPicPr>
          <p:cNvPr id="30" name="Grafik 29" descr="Cartoon Icon Light Bulb · Free vector graphic on Pixabay"/>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19556778">
            <a:off x="1860782" y="6266302"/>
            <a:ext cx="255884" cy="270141"/>
          </a:xfrm>
          <a:prstGeom prst="rect">
            <a:avLst/>
          </a:prstGeom>
        </p:spPr>
      </p:pic>
      <p:sp>
        <p:nvSpPr>
          <p:cNvPr id="31" name="Pfeil nach rechts 30">
            <a:hlinkClick r:id="rId13"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spTree>
    <p:extLst>
      <p:ext uri="{BB962C8B-B14F-4D97-AF65-F5344CB8AC3E}">
        <p14:creationId xmlns:p14="http://schemas.microsoft.com/office/powerpoint/2010/main" val="11758738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Sie sind </a:t>
            </a:r>
            <a:r>
              <a:rPr lang="de-DE" sz="3600" dirty="0" smtClean="0"/>
              <a:t>im Pfarrbüro beschäftigt?</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37</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a:t>Hier finden Sie </a:t>
            </a:r>
            <a:r>
              <a:rPr lang="de-DE" sz="2000" dirty="0" smtClean="0"/>
              <a:t>weitere Informationen </a:t>
            </a:r>
            <a:r>
              <a:rPr lang="de-DE" sz="2000" dirty="0"/>
              <a:t>rund um Ihren Arbeitsbereich.</a:t>
            </a:r>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r>
              <a:rPr lang="de-DE" dirty="0" smtClean="0"/>
              <a:t>Sie können viele Informationen, nützliche Formulare und Dokumente für den Bereich der Pfarr- und Seelsorgebereichsverwaltung im Internet und Intranet der Erzdiözese abrufen. </a:t>
            </a:r>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145" y="4164858"/>
            <a:ext cx="919885" cy="823055"/>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4148953"/>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Neben dem </a:t>
            </a:r>
            <a:r>
              <a:rPr lang="de-DE" dirty="0">
                <a:hlinkClick r:id="rId4"/>
              </a:rPr>
              <a:t>Bistumshandbuch</a:t>
            </a:r>
            <a:r>
              <a:rPr lang="de-DE" dirty="0"/>
              <a:t> </a:t>
            </a:r>
            <a:r>
              <a:rPr lang="de-DE" dirty="0" smtClean="0"/>
              <a:t>bietet auch der </a:t>
            </a:r>
            <a:r>
              <a:rPr lang="de-DE" spc="-10" dirty="0" smtClean="0">
                <a:hlinkClick r:id="rId5"/>
              </a:rPr>
              <a:t>Interne </a:t>
            </a:r>
            <a:r>
              <a:rPr lang="de-DE" spc="-10" dirty="0">
                <a:hlinkClick r:id="rId5"/>
              </a:rPr>
              <a:t>Bereich</a:t>
            </a:r>
            <a:r>
              <a:rPr lang="de-DE" spc="-10" dirty="0"/>
              <a:t> der </a:t>
            </a:r>
            <a:r>
              <a:rPr lang="de-DE" spc="-10" dirty="0" smtClean="0"/>
              <a:t>Home-page „Personal-Bezüge-Kindertagesstätten“ </a:t>
            </a:r>
            <a:r>
              <a:rPr lang="de-DE" dirty="0" smtClean="0"/>
              <a:t>dienliche </a:t>
            </a:r>
            <a:r>
              <a:rPr lang="de-DE" dirty="0"/>
              <a:t>Tipps für die </a:t>
            </a:r>
            <a:r>
              <a:rPr lang="de-DE" dirty="0" smtClean="0"/>
              <a:t>gemein-</a:t>
            </a:r>
            <a:r>
              <a:rPr lang="de-DE" dirty="0" err="1" smtClean="0"/>
              <a:t>schaftliche</a:t>
            </a:r>
            <a:r>
              <a:rPr lang="de-DE" dirty="0" smtClean="0"/>
              <a:t> Pfarrverwaltung. </a:t>
            </a:r>
            <a:r>
              <a:rPr lang="de-DE" spc="-10" dirty="0" smtClean="0"/>
              <a:t>Auf Anfrage erhalten Sie die </a:t>
            </a:r>
            <a:r>
              <a:rPr lang="de-DE" spc="-10" dirty="0" smtClean="0">
                <a:hlinkClick r:id="rId6"/>
              </a:rPr>
              <a:t>Zugangsdaten</a:t>
            </a:r>
            <a:r>
              <a:rPr lang="de-DE" spc="-10" dirty="0"/>
              <a:t>.</a:t>
            </a:r>
            <a:endParaRPr lang="de-DE" dirty="0"/>
          </a:p>
        </p:txBody>
      </p: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1145" y="5174989"/>
            <a:ext cx="919885" cy="838585"/>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73263" y="5158708"/>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Über die </a:t>
            </a:r>
            <a:r>
              <a:rPr lang="de-DE" spc="-10" dirty="0" smtClean="0">
                <a:hlinkClick r:id="rId8"/>
              </a:rPr>
              <a:t>gemeinschaftliche Pfarrverwaltung</a:t>
            </a:r>
            <a:r>
              <a:rPr lang="de-DE" spc="-10" dirty="0" smtClean="0"/>
              <a:t> gibt es im Bistumshandbuch ein Erklärvideo, zusätzliche Praxisanleitungen </a:t>
            </a:r>
            <a:r>
              <a:rPr lang="de-DE" spc="-10" dirty="0"/>
              <a:t>und </a:t>
            </a:r>
            <a:r>
              <a:rPr lang="de-DE" spc="-10" dirty="0" smtClean="0"/>
              <a:t>Arbeitshilfen. </a:t>
            </a:r>
            <a:endParaRPr lang="de-DE" spc="-10" dirty="0"/>
          </a:p>
        </p:txBody>
      </p:sp>
      <p:pic>
        <p:nvPicPr>
          <p:cNvPr id="15" name="Grafik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61146" y="3117201"/>
            <a:ext cx="917211" cy="86058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7" name="Rechteck 16"/>
          <p:cNvSpPr/>
          <p:nvPr/>
        </p:nvSpPr>
        <p:spPr>
          <a:xfrm>
            <a:off x="1581031" y="3117201"/>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Für die Beschäftigten im Pfarrbüro sind im </a:t>
            </a:r>
            <a:r>
              <a:rPr lang="de-DE" dirty="0" smtClean="0">
                <a:hlinkClick r:id="rId10"/>
              </a:rPr>
              <a:t>Arbeitsvertragsrecht</a:t>
            </a:r>
            <a:r>
              <a:rPr lang="de-DE" dirty="0" smtClean="0"/>
              <a:t> der </a:t>
            </a:r>
            <a:r>
              <a:rPr lang="de-DE" dirty="0" err="1" smtClean="0"/>
              <a:t>Diö-zesen</a:t>
            </a:r>
            <a:r>
              <a:rPr lang="de-DE" dirty="0" smtClean="0"/>
              <a:t> allgemeine Bestimmungen und das grundsätzliche </a:t>
            </a:r>
            <a:r>
              <a:rPr lang="de-DE" dirty="0" smtClean="0">
                <a:hlinkClick r:id="rId11"/>
              </a:rPr>
              <a:t>Aufgabenspek-trum</a:t>
            </a:r>
            <a:r>
              <a:rPr lang="de-DE" dirty="0" smtClean="0"/>
              <a:t> beschrieben. </a:t>
            </a:r>
            <a:endParaRPr lang="de-DE" dirty="0"/>
          </a:p>
        </p:txBody>
      </p:sp>
      <p:sp>
        <p:nvSpPr>
          <p:cNvPr id="18" name="Pfeil nach rechts 17">
            <a:hlinkClick r:id="rId12"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5271112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Sie sind </a:t>
            </a:r>
            <a:r>
              <a:rPr lang="de-DE" sz="3600" dirty="0" smtClean="0"/>
              <a:t>im Pfarrbüro beschäftigt?</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38</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a:t>Hier finden Sie </a:t>
            </a:r>
            <a:r>
              <a:rPr lang="de-DE" sz="2000" dirty="0" smtClean="0"/>
              <a:t>weitere Informationen </a:t>
            </a:r>
            <a:r>
              <a:rPr lang="de-DE" sz="2000" dirty="0"/>
              <a:t>rund um Ihren Arbeitsbereich.</a:t>
            </a:r>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r>
              <a:rPr lang="de-DE" dirty="0" smtClean="0"/>
              <a:t>Das Erzbischöfliche Ordinariat ist Serviceanbieter für Pfarreien und Seel-</a:t>
            </a:r>
            <a:r>
              <a:rPr lang="de-DE" dirty="0" err="1" smtClean="0"/>
              <a:t>sorgebereiche</a:t>
            </a:r>
            <a:r>
              <a:rPr lang="de-DE" dirty="0" smtClean="0"/>
              <a:t> im Erzbistum. Verschiedenste Abteilungen unterstützen Sie bei ihrer Arbeit.</a:t>
            </a:r>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253" y="4148953"/>
            <a:ext cx="949009" cy="854866"/>
          </a:xfrm>
          <a:prstGeom prst="rect">
            <a:avLst/>
          </a:prstGeom>
          <a:noFill/>
          <a:ln>
            <a:solidFill>
              <a:schemeClr val="bg2">
                <a:lumMod val="50000"/>
              </a:schemeClr>
            </a:solidFill>
          </a:ln>
          <a:effectLst>
            <a:outerShdw blurRad="50800" dist="38100" dir="8100000" algn="tr" rotWithShape="0">
              <a:prstClr val="black">
                <a:alpha val="40000"/>
              </a:prstClr>
            </a:outerShdw>
          </a:effectLst>
        </p:spPr>
      </p:pic>
      <p:sp>
        <p:nvSpPr>
          <p:cNvPr id="14" name="Rechteck 13"/>
          <p:cNvSpPr/>
          <p:nvPr/>
        </p:nvSpPr>
        <p:spPr>
          <a:xfrm>
            <a:off x="1581031" y="4148953"/>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Jährlich wechselnde </a:t>
            </a:r>
            <a:r>
              <a:rPr lang="de-DE" dirty="0">
                <a:hlinkClick r:id="rId4"/>
              </a:rPr>
              <a:t>Fortbildungsangebote</a:t>
            </a:r>
            <a:r>
              <a:rPr lang="de-DE" dirty="0"/>
              <a:t> greifen fachspezifische Themen aus dem Arbeitsalltag der Pfarrsekretär/innen auf. Näheres entnehmen Sie der entsprechenden Website.</a:t>
            </a:r>
          </a:p>
        </p:txBody>
      </p:sp>
      <p:pic>
        <p:nvPicPr>
          <p:cNvPr id="13" name="Grafik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53" y="5174989"/>
            <a:ext cx="980901" cy="838585"/>
          </a:xfrm>
          <a:prstGeom prst="rect">
            <a:avLst/>
          </a:prstGeom>
          <a:solidFill>
            <a:schemeClr val="accent1">
              <a:lumMod val="20000"/>
              <a:lumOff val="80000"/>
            </a:schemeClr>
          </a:solidFill>
          <a:ln>
            <a:noFill/>
          </a:ln>
          <a:effectLst>
            <a:outerShdw blurRad="50800" dist="38100" dir="8100000" algn="tr" rotWithShape="0">
              <a:prstClr val="black">
                <a:alpha val="40000"/>
              </a:prstClr>
            </a:outerShdw>
          </a:effectLst>
        </p:spPr>
      </p:pic>
      <p:sp>
        <p:nvSpPr>
          <p:cNvPr id="16" name="Rechteck 15"/>
          <p:cNvSpPr/>
          <p:nvPr/>
        </p:nvSpPr>
        <p:spPr>
          <a:xfrm>
            <a:off x="1573263" y="5158708"/>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Die Stabsstelle IT hat </a:t>
            </a:r>
            <a:r>
              <a:rPr lang="de-DE" dirty="0" smtClean="0"/>
              <a:t>zudem eine </a:t>
            </a:r>
            <a:r>
              <a:rPr lang="de-DE" dirty="0"/>
              <a:t>Reihe von Anleitungen und Formularen im Bistumshandbuch hinterlegt. Sie finden diese </a:t>
            </a:r>
            <a:r>
              <a:rPr lang="de-DE" dirty="0" smtClean="0"/>
              <a:t>über die Kachel </a:t>
            </a:r>
            <a:r>
              <a:rPr lang="de-DE" spc="-10" dirty="0"/>
              <a:t>„</a:t>
            </a:r>
            <a:r>
              <a:rPr lang="de-DE" spc="-10" dirty="0">
                <a:hlinkClick r:id="rId6"/>
              </a:rPr>
              <a:t>Informationstechnik</a:t>
            </a:r>
            <a:r>
              <a:rPr lang="de-DE" spc="-10" dirty="0"/>
              <a:t>“, u. a. Anleitungen für Outlook, ShareFile und </a:t>
            </a:r>
            <a:r>
              <a:rPr lang="de-DE" spc="-10" dirty="0" err="1"/>
              <a:t>WebEx</a:t>
            </a:r>
            <a:r>
              <a:rPr lang="de-DE" spc="-10" dirty="0"/>
              <a:t>.</a:t>
            </a:r>
          </a:p>
        </p:txBody>
      </p:sp>
      <p:pic>
        <p:nvPicPr>
          <p:cNvPr id="15" name="Grafik 14"/>
          <p:cNvPicPr>
            <a:picLocks noChangeAspect="1"/>
          </p:cNvPicPr>
          <p:nvPr/>
        </p:nvPicPr>
        <p:blipFill rotWithShape="1">
          <a:blip r:embed="rId7">
            <a:extLst>
              <a:ext uri="{28A0092B-C50C-407E-A947-70E740481C1C}">
                <a14:useLocalDpi xmlns:a14="http://schemas.microsoft.com/office/drawing/2010/main" val="0"/>
              </a:ext>
            </a:extLst>
          </a:blip>
          <a:srcRect l="30766" t="10964" b="21656"/>
          <a:stretch/>
        </p:blipFill>
        <p:spPr>
          <a:xfrm>
            <a:off x="624254" y="3117201"/>
            <a:ext cx="955821" cy="85512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7" name="Rechteck 16"/>
          <p:cNvSpPr/>
          <p:nvPr/>
        </p:nvSpPr>
        <p:spPr>
          <a:xfrm>
            <a:off x="1581031" y="3117201"/>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r>
              <a:rPr lang="de-DE" spc="-10" dirty="0" smtClean="0"/>
              <a:t>Die </a:t>
            </a:r>
            <a:r>
              <a:rPr lang="de-DE" spc="-10" dirty="0" smtClean="0">
                <a:hlinkClick r:id="rId4"/>
              </a:rPr>
              <a:t>Ausbildung für Beschäftigte im Pfarrbüro </a:t>
            </a:r>
            <a:r>
              <a:rPr lang="de-DE" spc="-10" dirty="0" smtClean="0"/>
              <a:t>obliegt der Hauptabteilung Pastorales Personal. Zur Einarbeitung gehören </a:t>
            </a:r>
            <a:r>
              <a:rPr lang="de-DE" dirty="0" smtClean="0"/>
              <a:t>Einführungstage (4), Präventionsschulung (0,5), Meldewesen Plus (3), </a:t>
            </a:r>
            <a:r>
              <a:rPr lang="de-DE" dirty="0" err="1" smtClean="0"/>
              <a:t>Intentio</a:t>
            </a:r>
            <a:r>
              <a:rPr lang="de-DE" dirty="0" smtClean="0"/>
              <a:t> (1).</a:t>
            </a:r>
            <a:endParaRPr lang="de-DE" dirty="0"/>
          </a:p>
        </p:txBody>
      </p:sp>
      <p:sp>
        <p:nvSpPr>
          <p:cNvPr id="18" name="Pfeil nach rechts 17">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29866333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Sie sind im Pfarrbüro beschäftigt?</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39</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Soft- und Hardwareprobleme lösen</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Die Stabsstelle Informationstechnik bietet unterschiedliche Kontakt-möglichkeiten bei Soft- und Hardwareproblemen an. Bevor Sie anrufen, versuchen Sie bitte folgende Prozeduren:</a:t>
            </a:r>
          </a:p>
        </p:txBody>
      </p:sp>
      <p:sp>
        <p:nvSpPr>
          <p:cNvPr id="5" name="Rechteck 4"/>
          <p:cNvSpPr/>
          <p:nvPr/>
        </p:nvSpPr>
        <p:spPr>
          <a:xfrm>
            <a:off x="1577146" y="4871880"/>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E-Mail an </a:t>
            </a:r>
            <a:r>
              <a:rPr lang="de-DE" dirty="0" smtClean="0">
                <a:hlinkClick r:id="rId3"/>
              </a:rPr>
              <a:t>support@erzbistum-bamberg.de</a:t>
            </a:r>
            <a:r>
              <a:rPr lang="de-DE" dirty="0" smtClean="0"/>
              <a:t> mit genauer Beschreibung des Fehlers, ggf. einfügen des Screenshots mit Strg + V (</a:t>
            </a:r>
            <a:r>
              <a:rPr lang="de-DE" dirty="0" err="1" smtClean="0"/>
              <a:t>Ctrl</a:t>
            </a:r>
            <a:r>
              <a:rPr lang="de-DE" dirty="0" smtClean="0"/>
              <a:t> + V)</a:t>
            </a:r>
            <a:endParaRPr lang="de-DE" dirty="0"/>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3" y="4871880"/>
            <a:ext cx="956777" cy="632424"/>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5">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val="0"/>
              </a:ext>
            </a:extLst>
          </a:blip>
          <a:stretch>
            <a:fillRect/>
          </a:stretch>
        </p:blipFill>
        <p:spPr>
          <a:xfrm>
            <a:off x="624253" y="5595047"/>
            <a:ext cx="956777" cy="624132"/>
          </a:xfrm>
          <a:prstGeom prst="rect">
            <a:avLst/>
          </a:prstGeom>
          <a:noFill/>
          <a:effectLst>
            <a:outerShdw blurRad="50800" dist="38100" dir="8100000" algn="tr" rotWithShape="0">
              <a:prstClr val="black">
                <a:alpha val="40000"/>
              </a:prstClr>
            </a:outerShdw>
          </a:effectLst>
        </p:spPr>
      </p:pic>
      <p:sp>
        <p:nvSpPr>
          <p:cNvPr id="14" name="Rechteck 13"/>
          <p:cNvSpPr/>
          <p:nvPr/>
        </p:nvSpPr>
        <p:spPr>
          <a:xfrm>
            <a:off x="1581031" y="5595047"/>
            <a:ext cx="7113538"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Ist kein E-Mail-Versand möglich, rufen Sie die </a:t>
            </a:r>
            <a:r>
              <a:rPr lang="de-DE" b="1" dirty="0" smtClean="0">
                <a:solidFill>
                  <a:schemeClr val="tx1"/>
                </a:solidFill>
              </a:rPr>
              <a:t>Telefonnummer 4444 </a:t>
            </a:r>
            <a:r>
              <a:rPr lang="de-DE" dirty="0" smtClean="0"/>
              <a:t>an. </a:t>
            </a:r>
            <a:r>
              <a:rPr lang="de-DE" spc="-10" dirty="0" smtClean="0"/>
              <a:t>Dort schreibt man für Sie eine E-Mail. Lesen Sie ggf. die Fehlermeldung vor.</a:t>
            </a:r>
            <a:endParaRPr lang="de-DE" spc="-10" dirty="0"/>
          </a:p>
        </p:txBody>
      </p:sp>
      <p:sp>
        <p:nvSpPr>
          <p:cNvPr id="15" name="Textfeld 14"/>
          <p:cNvSpPr txBox="1"/>
          <p:nvPr/>
        </p:nvSpPr>
        <p:spPr>
          <a:xfrm>
            <a:off x="624254" y="2986848"/>
            <a:ext cx="7930199" cy="1908215"/>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Ø"/>
            </a:pPr>
            <a:r>
              <a:rPr lang="de-DE" dirty="0" smtClean="0"/>
              <a:t>Softwareproblem? Beenden Sie die Sitzung, melden Sie sich wie gewohnt ab. Warten Sie einige Minuten. Melden Sie sich dann wieder an. Problem gelöst?</a:t>
            </a:r>
          </a:p>
          <a:p>
            <a:pPr marL="285750" indent="-285750" algn="just">
              <a:spcAft>
                <a:spcPts val="600"/>
              </a:spcAft>
              <a:buFont typeface="Wingdings" panose="05000000000000000000" pitchFamily="2" charset="2"/>
              <a:buChar char="Ø"/>
            </a:pPr>
            <a:r>
              <a:rPr lang="de-DE" dirty="0"/>
              <a:t>Hardwareproblem? Prüfen Sie die Stecker. Sitzen die fest?</a:t>
            </a:r>
          </a:p>
          <a:p>
            <a:pPr marL="285750" indent="-285750" algn="just">
              <a:buFont typeface="Wingdings" panose="05000000000000000000" pitchFamily="2" charset="2"/>
              <a:buChar char="Ø"/>
            </a:pPr>
            <a:r>
              <a:rPr lang="de-DE" dirty="0" smtClean="0"/>
              <a:t>Fehlermeldung? </a:t>
            </a:r>
            <a:r>
              <a:rPr lang="de-DE" dirty="0"/>
              <a:t>Screenshot davon </a:t>
            </a:r>
            <a:r>
              <a:rPr lang="de-DE" dirty="0" smtClean="0"/>
              <a:t>machen mit der Tastenkombination </a:t>
            </a:r>
            <a:r>
              <a:rPr lang="de-DE" b="1" dirty="0" smtClean="0"/>
              <a:t>Strg</a:t>
            </a:r>
            <a:r>
              <a:rPr lang="de-DE" dirty="0"/>
              <a:t> + </a:t>
            </a:r>
            <a:r>
              <a:rPr lang="de-DE" b="1" dirty="0"/>
              <a:t>Alt</a:t>
            </a:r>
            <a:r>
              <a:rPr lang="de-DE" dirty="0"/>
              <a:t> + </a:t>
            </a:r>
            <a:r>
              <a:rPr lang="de-DE" b="1" dirty="0" smtClean="0"/>
              <a:t>Drucken</a:t>
            </a:r>
            <a:r>
              <a:rPr lang="de-DE" dirty="0"/>
              <a:t> </a:t>
            </a:r>
            <a:r>
              <a:rPr lang="de-DE" dirty="0" smtClean="0"/>
              <a:t>(</a:t>
            </a:r>
            <a:r>
              <a:rPr lang="de-DE" dirty="0" err="1" smtClean="0"/>
              <a:t>Ctrl</a:t>
            </a:r>
            <a:r>
              <a:rPr lang="de-DE" dirty="0" smtClean="0"/>
              <a:t> </a:t>
            </a:r>
            <a:r>
              <a:rPr lang="de-DE" dirty="0"/>
              <a:t>+ Alt + </a:t>
            </a:r>
            <a:r>
              <a:rPr lang="de-DE" dirty="0" err="1" smtClean="0"/>
              <a:t>print</a:t>
            </a:r>
            <a:r>
              <a:rPr lang="de-DE" dirty="0" smtClean="0"/>
              <a:t>); einfügen in eine E-Mail oder ein Word-Dokument, damit die Stabsstelle IT die Fehlermeldung beurteilen kann.</a:t>
            </a:r>
            <a:endParaRPr lang="de-DE" dirty="0"/>
          </a:p>
        </p:txBody>
      </p:sp>
      <p:sp>
        <p:nvSpPr>
          <p:cNvPr id="13" name="Pfeil nach rechts 12">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7845471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Dürfen wir vorstellen?   </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a:t>
            </a:fld>
            <a:endParaRPr lang="de-DE" dirty="0"/>
          </a:p>
        </p:txBody>
      </p:sp>
      <p:sp>
        <p:nvSpPr>
          <p:cNvPr id="4" name="Textplatzhalter 3"/>
          <p:cNvSpPr>
            <a:spLocks noGrp="1"/>
          </p:cNvSpPr>
          <p:nvPr>
            <p:ph type="body" sz="quarter" idx="13"/>
          </p:nvPr>
        </p:nvSpPr>
        <p:spPr>
          <a:xfrm>
            <a:off x="624254" y="1606551"/>
            <a:ext cx="8062547" cy="377697"/>
          </a:xfrm>
        </p:spPr>
        <p:txBody>
          <a:bodyPr>
            <a:normAutofit/>
          </a:bodyPr>
          <a:lstStyle/>
          <a:p>
            <a:r>
              <a:rPr lang="de-DE" sz="2000" dirty="0" smtClean="0"/>
              <a:t>Ihre Kolleginnen, Kollegen und Führungskräfte</a:t>
            </a:r>
            <a:endParaRPr lang="de-DE" sz="2000" dirty="0"/>
          </a:p>
        </p:txBody>
      </p:sp>
      <p:sp>
        <p:nvSpPr>
          <p:cNvPr id="6" name="Textfeld 5"/>
          <p:cNvSpPr txBox="1"/>
          <p:nvPr/>
        </p:nvSpPr>
        <p:spPr>
          <a:xfrm>
            <a:off x="561477" y="2174347"/>
            <a:ext cx="3107274" cy="2308324"/>
          </a:xfrm>
          <a:prstGeom prst="rect">
            <a:avLst/>
          </a:prstGeom>
          <a:noFill/>
        </p:spPr>
        <p:txBody>
          <a:bodyPr wrap="square" rtlCol="0">
            <a:spAutoFit/>
          </a:bodyPr>
          <a:lstStyle/>
          <a:p>
            <a:pPr algn="just"/>
            <a:r>
              <a:rPr lang="de-DE" dirty="0" smtClean="0"/>
              <a:t>Herzlich </a:t>
            </a:r>
            <a:r>
              <a:rPr lang="de-DE" dirty="0"/>
              <a:t>willkommen </a:t>
            </a:r>
            <a:r>
              <a:rPr lang="de-DE" dirty="0" smtClean="0"/>
              <a:t>bei einem der größten Arbeitgeber Nordbayerns. Wir </a:t>
            </a:r>
            <a:r>
              <a:rPr lang="de-DE" dirty="0"/>
              <a:t>freuen uns sehr, dass </a:t>
            </a:r>
            <a:r>
              <a:rPr lang="de-DE" dirty="0" smtClean="0"/>
              <a:t>Sie </a:t>
            </a:r>
            <a:r>
              <a:rPr lang="de-DE" dirty="0"/>
              <a:t>ab jetzt ein Teil unseres </a:t>
            </a:r>
            <a:r>
              <a:rPr lang="de-DE" dirty="0" smtClean="0"/>
              <a:t>weitverzweigten Netz-werks der katholischen </a:t>
            </a:r>
            <a:r>
              <a:rPr lang="de-DE" dirty="0" err="1" smtClean="0"/>
              <a:t>kirchli-chen</a:t>
            </a:r>
            <a:r>
              <a:rPr lang="de-DE" dirty="0" smtClean="0"/>
              <a:t> Einrichtungen in der Erz-diözese Bamberg sind. </a:t>
            </a:r>
          </a:p>
        </p:txBody>
      </p:sp>
      <p:pic>
        <p:nvPicPr>
          <p:cNvPr id="5" name="Grafik 4"/>
          <p:cNvPicPr>
            <a:picLocks noChangeAspect="1"/>
          </p:cNvPicPr>
          <p:nvPr/>
        </p:nvPicPr>
        <p:blipFill rotWithShape="1">
          <a:blip r:embed="rId2">
            <a:extLst>
              <a:ext uri="{28A0092B-C50C-407E-A947-70E740481C1C}">
                <a14:useLocalDpi xmlns:a14="http://schemas.microsoft.com/office/drawing/2010/main" val="0"/>
              </a:ext>
            </a:extLst>
          </a:blip>
          <a:srcRect l="13181" r="17190"/>
          <a:stretch/>
        </p:blipFill>
        <p:spPr>
          <a:xfrm>
            <a:off x="4116571" y="2138224"/>
            <a:ext cx="4327349" cy="2511835"/>
          </a:xfrm>
          <a:prstGeom prst="rect">
            <a:avLst/>
          </a:prstGeom>
        </p:spPr>
      </p:pic>
      <p:pic>
        <p:nvPicPr>
          <p:cNvPr id="7" name="Grafik 6" descr="Levitating In A Park Free Stock Photo - Public Domain Picture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08856" y="1683928"/>
            <a:ext cx="1451849" cy="1451849"/>
          </a:xfrm>
          <a:prstGeom prst="rect">
            <a:avLst/>
          </a:prstGeom>
        </p:spPr>
      </p:pic>
      <p:sp>
        <p:nvSpPr>
          <p:cNvPr id="8" name="Textfeld 7"/>
          <p:cNvSpPr txBox="1"/>
          <p:nvPr/>
        </p:nvSpPr>
        <p:spPr>
          <a:xfrm>
            <a:off x="561477" y="4727436"/>
            <a:ext cx="7801938" cy="1754326"/>
          </a:xfrm>
          <a:prstGeom prst="rect">
            <a:avLst/>
          </a:prstGeom>
          <a:noFill/>
        </p:spPr>
        <p:txBody>
          <a:bodyPr wrap="square" rtlCol="0">
            <a:spAutoFit/>
          </a:bodyPr>
          <a:lstStyle/>
          <a:p>
            <a:r>
              <a:rPr lang="de-DE" dirty="0" smtClean="0"/>
              <a:t>Gerne </a:t>
            </a:r>
            <a:r>
              <a:rPr lang="de-DE" dirty="0"/>
              <a:t>stehen </a:t>
            </a:r>
            <a:r>
              <a:rPr lang="de-DE" dirty="0" smtClean="0"/>
              <a:t>Ihnen die Kolleginnen, Kollegen und Vorgesetzten mit Rat </a:t>
            </a:r>
            <a:r>
              <a:rPr lang="de-DE" dirty="0"/>
              <a:t>und Tat zur </a:t>
            </a:r>
            <a:r>
              <a:rPr lang="de-DE" dirty="0" smtClean="0"/>
              <a:t>Seite. Zögern </a:t>
            </a:r>
            <a:r>
              <a:rPr lang="de-DE" dirty="0"/>
              <a:t>Sie also nicht, wenn Sie Fragen haben, </a:t>
            </a:r>
            <a:r>
              <a:rPr lang="de-DE" dirty="0" smtClean="0"/>
              <a:t>diese oder die </a:t>
            </a:r>
            <a:r>
              <a:rPr lang="de-DE" dirty="0"/>
              <a:t>in der Folge genannten </a:t>
            </a:r>
            <a:r>
              <a:rPr lang="de-DE" dirty="0" smtClean="0"/>
              <a:t>Ansprechpersonen </a:t>
            </a:r>
            <a:r>
              <a:rPr lang="de-DE" dirty="0"/>
              <a:t>zu kontaktieren.</a:t>
            </a:r>
          </a:p>
          <a:p>
            <a:endParaRPr lang="de-DE" dirty="0"/>
          </a:p>
          <a:p>
            <a:r>
              <a:rPr lang="de-DE" dirty="0"/>
              <a:t>Wir wünschen Ihnen erfolgreiche  erste Arbeitstage, positive neue Begegnungen und freuen uns auf die Zusammenarbeit.</a:t>
            </a:r>
          </a:p>
        </p:txBody>
      </p:sp>
      <p:sp>
        <p:nvSpPr>
          <p:cNvPr id="9" name="Pfeil nach rechts 8">
            <a:hlinkClick r:id="rId4"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771974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Sie sind in Pfarrbüro beschäftigt?</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40</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Office- und Pfarrverwaltungsprogramme üben und besser kennenlernen</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Zur optimierten Anwendung von Microsoft Office Programmen gibt es seitens des Erzbischöflichen Ordinariates unterschiedliche Angebote: Präsenzkurse, Online-Kurse und hybride Veranstaltungen.</a:t>
            </a:r>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Besuchen Sie die kostenfreie Online-Lernwelt für Word, Excel, PowerPoint und Outlook. Sie finden das Icon mit der Verknüpfung ebenso wie die der Microsoft-Programme auf Ihrem Desktop.</a:t>
            </a:r>
            <a:endParaRPr lang="de-DE"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38" y="3101239"/>
            <a:ext cx="956777" cy="892912"/>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5" y="5174676"/>
            <a:ext cx="956776" cy="854867"/>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5174677"/>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Weitere Seminare für Microsoft Office und andere nützliche Programme werden preis</a:t>
            </a:r>
            <a:r>
              <a:rPr lang="de-DE" spc="-40" dirty="0" smtClean="0"/>
              <a:t>günstig von der Katholischen Erwachsenenbildung gehalten</a:t>
            </a:r>
            <a:br>
              <a:rPr lang="de-DE" spc="-40" dirty="0" smtClean="0"/>
            </a:br>
            <a:r>
              <a:rPr lang="de-DE" spc="-40" dirty="0" smtClean="0">
                <a:hlinkClick r:id="rId5"/>
              </a:rPr>
              <a:t>https</a:t>
            </a:r>
            <a:r>
              <a:rPr lang="de-DE" spc="-40" dirty="0">
                <a:hlinkClick r:id="rId5"/>
              </a:rPr>
              <a:t>://</a:t>
            </a:r>
            <a:r>
              <a:rPr lang="de-DE" spc="-40" dirty="0" smtClean="0">
                <a:hlinkClick r:id="rId5"/>
              </a:rPr>
              <a:t>pfarreien.erzbistum-bamberg.de/fortbildung/index.html</a:t>
            </a:r>
            <a:r>
              <a:rPr lang="de-DE" spc="-40" dirty="0" smtClean="0"/>
              <a:t> </a:t>
            </a:r>
            <a:endParaRPr lang="de-DE" spc="-10"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140" y="4157659"/>
            <a:ext cx="956776" cy="854865"/>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pic>
      <p:sp>
        <p:nvSpPr>
          <p:cNvPr id="16" name="Rechteck 15"/>
          <p:cNvSpPr/>
          <p:nvPr/>
        </p:nvSpPr>
        <p:spPr>
          <a:xfrm>
            <a:off x="1584916" y="415765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Fortbildungsangebote für die </a:t>
            </a:r>
            <a:r>
              <a:rPr lang="de-DE" spc="-10" dirty="0" smtClean="0">
                <a:hlinkClick r:id="rId7"/>
              </a:rPr>
              <a:t>Programme der Pfarrverwaltung</a:t>
            </a:r>
            <a:r>
              <a:rPr lang="de-DE" spc="-10" dirty="0" smtClean="0"/>
              <a:t>, wie </a:t>
            </a:r>
            <a:r>
              <a:rPr lang="de-DE" spc="-10" dirty="0" err="1" smtClean="0"/>
              <a:t>Intentio</a:t>
            </a:r>
            <a:r>
              <a:rPr lang="de-DE" spc="-10" dirty="0" smtClean="0"/>
              <a:t> oder Meldewesen Plus bietet die Hauptabteilung Pastorales Personal an. </a:t>
            </a:r>
            <a:endParaRPr lang="de-DE" spc="-10" dirty="0"/>
          </a:p>
        </p:txBody>
      </p:sp>
      <p:sp>
        <p:nvSpPr>
          <p:cNvPr id="15" name="Pfeil nach rechts 14">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17" name="Pfeil nach rechts 16">
            <a:hlinkClick r:id="rId9"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spTree>
    <p:extLst>
      <p:ext uri="{BB962C8B-B14F-4D97-AF65-F5344CB8AC3E}">
        <p14:creationId xmlns:p14="http://schemas.microsoft.com/office/powerpoint/2010/main" val="938639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a:t>Sie sind im Bereich der </a:t>
            </a:r>
            <a:r>
              <a:rPr lang="de-DE" sz="3600" dirty="0" smtClean="0"/>
              <a:t>Kitas beschäftigt?</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41</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a:t>Hier finden Sie </a:t>
            </a:r>
            <a:r>
              <a:rPr lang="de-DE" sz="2000" dirty="0" smtClean="0"/>
              <a:t>weitere Informationen </a:t>
            </a:r>
            <a:r>
              <a:rPr lang="de-DE" sz="2000" dirty="0"/>
              <a:t>rund um Ihren Arbeitsbereich.</a:t>
            </a:r>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r>
              <a:rPr lang="de-DE" dirty="0" smtClean="0"/>
              <a:t>Sie können viele Informationen, nützliche Formulare und Dokumente für den Bereich der Kindertageseinrichtungen im Internet und Intranet der Erzdiözese abrufen. </a:t>
            </a:r>
          </a:p>
        </p:txBody>
      </p:sp>
      <p:pic>
        <p:nvPicPr>
          <p:cNvPr id="12" name="Grafik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803" y="4164858"/>
            <a:ext cx="930227" cy="823055"/>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4148953"/>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Im </a:t>
            </a:r>
            <a:r>
              <a:rPr lang="de-DE" spc="-10" dirty="0" smtClean="0">
                <a:hlinkClick r:id="rId4"/>
              </a:rPr>
              <a:t>Internen Bereich</a:t>
            </a:r>
            <a:r>
              <a:rPr lang="de-DE" spc="-10" dirty="0" smtClean="0"/>
              <a:t> für Kitas stehen weitere nicht-öffentliche bzw. vertrauliche Informationen, Formulare und Dokumente zum Download bereit. Die Zugangsdaten erfahren Sie bei der zuständigen </a:t>
            </a:r>
            <a:r>
              <a:rPr lang="de-DE" spc="-10" dirty="0" smtClean="0">
                <a:hlinkClick r:id="rId5"/>
              </a:rPr>
              <a:t>Ansprechperson</a:t>
            </a:r>
            <a:r>
              <a:rPr lang="de-DE" spc="-10" dirty="0" smtClean="0"/>
              <a:t>.</a:t>
            </a:r>
            <a:endParaRPr lang="de-DE" spc="-10"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803" y="5174989"/>
            <a:ext cx="930227" cy="838585"/>
          </a:xfrm>
          <a:prstGeom prst="rect">
            <a:avLst/>
          </a:prstGeom>
          <a:noFill/>
          <a:ln>
            <a:noFill/>
          </a:ln>
          <a:effectLst>
            <a:outerShdw blurRad="50800" dist="38100" dir="8100000" algn="tr" rotWithShape="0">
              <a:prstClr val="black">
                <a:alpha val="40000"/>
              </a:prstClr>
            </a:outerShdw>
          </a:effectLst>
        </p:spPr>
      </p:pic>
      <p:sp>
        <p:nvSpPr>
          <p:cNvPr id="16" name="Rechteck 15"/>
          <p:cNvSpPr/>
          <p:nvPr/>
        </p:nvSpPr>
        <p:spPr>
          <a:xfrm>
            <a:off x="1573263" y="5158708"/>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hlinkClick r:id="rId7"/>
              </a:rPr>
              <a:t>Fort- und Weiterbildungen </a:t>
            </a:r>
            <a:r>
              <a:rPr lang="de-DE" spc="-10" dirty="0" smtClean="0"/>
              <a:t>werden über die Homepage der Diözesanen Entwicklung und vom </a:t>
            </a:r>
            <a:r>
              <a:rPr lang="de-DE" spc="-10" dirty="0" smtClean="0">
                <a:hlinkClick r:id="rId8"/>
              </a:rPr>
              <a:t>Diözesan-Caritasverband</a:t>
            </a:r>
            <a:r>
              <a:rPr lang="de-DE" spc="-10" dirty="0" smtClean="0"/>
              <a:t> angeboten. Die </a:t>
            </a:r>
            <a:r>
              <a:rPr lang="de-DE" spc="-10" dirty="0" smtClean="0">
                <a:hlinkClick r:id="rId9"/>
              </a:rPr>
              <a:t>Beteiligung des Arbeitgebers</a:t>
            </a:r>
            <a:r>
              <a:rPr lang="de-DE" spc="-10" dirty="0" smtClean="0"/>
              <a:t> an Zeit und Kosten ist arbeitsertragsrechtlich geregelt.</a:t>
            </a:r>
            <a:endParaRPr lang="de-DE" spc="-10" dirty="0"/>
          </a:p>
        </p:txBody>
      </p:sp>
      <p:pic>
        <p:nvPicPr>
          <p:cNvPr id="15" name="Grafik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0803" y="3117201"/>
            <a:ext cx="930227" cy="86058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7" name="Rechteck 16"/>
          <p:cNvSpPr/>
          <p:nvPr/>
        </p:nvSpPr>
        <p:spPr>
          <a:xfrm>
            <a:off x="1581031" y="3117201"/>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Die Seiten für Kindertagesstätten der </a:t>
            </a:r>
            <a:r>
              <a:rPr lang="de-DE" dirty="0" smtClean="0">
                <a:hlinkClick r:id="rId11"/>
              </a:rPr>
              <a:t>Homepage der Hauptabteilung Personal-Bezüge-Kindertagesstätten</a:t>
            </a:r>
            <a:r>
              <a:rPr lang="de-DE" dirty="0" smtClean="0"/>
              <a:t> beinhaltet Nachrichten, hilfreiche Downloads und Informationen.  </a:t>
            </a:r>
            <a:endParaRPr lang="de-DE" dirty="0"/>
          </a:p>
        </p:txBody>
      </p:sp>
      <p:sp>
        <p:nvSpPr>
          <p:cNvPr id="18" name="Pfeil nach rechts 17">
            <a:hlinkClick r:id="rId12"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19" name="Pfeil nach rechts 18">
            <a:hlinkClick r:id="rId13"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spTree>
    <p:extLst>
      <p:ext uri="{BB962C8B-B14F-4D97-AF65-F5344CB8AC3E}">
        <p14:creationId xmlns:p14="http://schemas.microsoft.com/office/powerpoint/2010/main" val="387617922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spc="-40" dirty="0" smtClean="0"/>
              <a:t>Sie sind als Kirchenmusiker/-in beschäftigt?</a:t>
            </a:r>
            <a:endParaRPr lang="de-DE" sz="3600" spc="-4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42</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pPr lvl="0"/>
            <a:r>
              <a:rPr lang="de-DE" sz="2000" dirty="0"/>
              <a:t>Hier finden Sie weitere Informationen rund um Ihren Arbeitsbereich</a:t>
            </a:r>
            <a:r>
              <a:rPr lang="de-DE" sz="2000" dirty="0" smtClean="0"/>
              <a:t>.</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a:t>Sie können viele Informationen und Arbeitshilfen für </a:t>
            </a:r>
            <a:r>
              <a:rPr lang="de-DE" dirty="0" smtClean="0"/>
              <a:t>Kirchenmusiker/-innen  im Internet abrufen</a:t>
            </a:r>
            <a:r>
              <a:rPr lang="de-DE" dirty="0"/>
              <a:t>. Außerdem gibt es einen Berufsverband, der Sie unterstützt und </a:t>
            </a:r>
            <a:r>
              <a:rPr lang="de-DE" dirty="0" smtClean="0"/>
              <a:t>Ihre </a:t>
            </a:r>
            <a:r>
              <a:rPr lang="de-DE" dirty="0"/>
              <a:t>Interessen vertritt.</a:t>
            </a:r>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Für </a:t>
            </a:r>
            <a:r>
              <a:rPr lang="de-DE" dirty="0" smtClean="0"/>
              <a:t>Kirchenmusikerinnen und Kirchenmusiker ist </a:t>
            </a:r>
            <a:r>
              <a:rPr lang="de-DE" dirty="0"/>
              <a:t>im </a:t>
            </a:r>
            <a:r>
              <a:rPr lang="de-DE" dirty="0" smtClean="0"/>
              <a:t>Arbeitsvertragsrecht der Diözesen das </a:t>
            </a:r>
            <a:r>
              <a:rPr lang="de-DE" dirty="0"/>
              <a:t>grundsätzliche </a:t>
            </a:r>
            <a:r>
              <a:rPr lang="de-DE" dirty="0" smtClean="0"/>
              <a:t>Aufgabenspektrum in der </a:t>
            </a:r>
            <a:r>
              <a:rPr lang="de-DE" dirty="0" smtClean="0">
                <a:hlinkClick r:id="rId3"/>
              </a:rPr>
              <a:t>Dienstordnung</a:t>
            </a:r>
            <a:r>
              <a:rPr lang="de-DE" dirty="0" smtClean="0"/>
              <a:t> beschrieben</a:t>
            </a:r>
            <a:r>
              <a:rPr lang="de-DE" dirty="0"/>
              <a:t>. </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38" y="3101238"/>
            <a:ext cx="956777" cy="892913"/>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rotWithShape="1">
          <a:blip r:embed="rId5">
            <a:extLst>
              <a:ext uri="{28A0092B-C50C-407E-A947-70E740481C1C}">
                <a14:useLocalDpi xmlns:a14="http://schemas.microsoft.com/office/drawing/2010/main" val="0"/>
              </a:ext>
            </a:extLst>
          </a:blip>
          <a:srcRect t="2" r="87133" b="3968"/>
          <a:stretch/>
        </p:blipFill>
        <p:spPr>
          <a:xfrm>
            <a:off x="628138" y="5234520"/>
            <a:ext cx="956778" cy="795023"/>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5174677"/>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Der </a:t>
            </a:r>
            <a:r>
              <a:rPr lang="de-DE" dirty="0" smtClean="0">
                <a:hlinkClick r:id="rId6"/>
              </a:rPr>
              <a:t>Verband</a:t>
            </a:r>
            <a:r>
              <a:rPr lang="de-DE" dirty="0" smtClean="0"/>
              <a:t> der katholischen Kirchenmusiker im Erzbistum Bamberg fördert den Austausch, berät unabhängig und vertritt Sie in beruflichen </a:t>
            </a:r>
            <a:r>
              <a:rPr lang="de-DE" dirty="0"/>
              <a:t>und sozialen Interessen </a:t>
            </a:r>
            <a:r>
              <a:rPr lang="de-DE" dirty="0" smtClean="0"/>
              <a:t>gegenüber </a:t>
            </a:r>
            <a:r>
              <a:rPr lang="de-DE" dirty="0"/>
              <a:t>kirchlichen und staatlichen </a:t>
            </a:r>
            <a:r>
              <a:rPr lang="de-DE" dirty="0" smtClean="0"/>
              <a:t>Stellen.</a:t>
            </a:r>
            <a:endParaRPr lang="de-DE" spc="-10" dirty="0"/>
          </a:p>
        </p:txBody>
      </p: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138" y="4156302"/>
            <a:ext cx="956777" cy="856223"/>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pic>
      <p:sp>
        <p:nvSpPr>
          <p:cNvPr id="16" name="Rechteck 15"/>
          <p:cNvSpPr/>
          <p:nvPr/>
        </p:nvSpPr>
        <p:spPr>
          <a:xfrm>
            <a:off x="1584916" y="415765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Die Kirchenmusikausbildung </a:t>
            </a:r>
            <a:r>
              <a:rPr lang="de-DE" dirty="0" smtClean="0"/>
              <a:t>ist wesentliche </a:t>
            </a:r>
            <a:r>
              <a:rPr lang="de-DE" dirty="0"/>
              <a:t>Aufgabe des </a:t>
            </a:r>
            <a:r>
              <a:rPr lang="de-DE" dirty="0">
                <a:hlinkClick r:id="rId8"/>
              </a:rPr>
              <a:t>Amts für </a:t>
            </a:r>
            <a:r>
              <a:rPr lang="de-DE" dirty="0" smtClean="0">
                <a:hlinkClick r:id="rId8"/>
              </a:rPr>
              <a:t>Kirchenmusik im Erzbischöflichen Ordinariat</a:t>
            </a:r>
            <a:r>
              <a:rPr lang="de-DE" dirty="0" smtClean="0"/>
              <a:t>.</a:t>
            </a:r>
            <a:r>
              <a:rPr lang="de-DE" dirty="0"/>
              <a:t> Wenn Sie an einer </a:t>
            </a:r>
            <a:r>
              <a:rPr lang="de-DE" dirty="0" smtClean="0">
                <a:hlinkClick r:id="rId9"/>
              </a:rPr>
              <a:t>Weiterbil-dung</a:t>
            </a:r>
            <a:r>
              <a:rPr lang="de-DE" dirty="0" smtClean="0"/>
              <a:t> </a:t>
            </a:r>
            <a:r>
              <a:rPr lang="de-DE" dirty="0"/>
              <a:t>interessiert sind, können Sie sich </a:t>
            </a:r>
            <a:r>
              <a:rPr lang="de-DE" dirty="0" smtClean="0"/>
              <a:t>dort informieren</a:t>
            </a:r>
            <a:r>
              <a:rPr lang="de-DE" dirty="0"/>
              <a:t>.</a:t>
            </a:r>
          </a:p>
        </p:txBody>
      </p:sp>
      <p:sp>
        <p:nvSpPr>
          <p:cNvPr id="15" name="Pfeil nach rechts 14">
            <a:hlinkClick r:id="rId10"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17" name="Pfeil nach rechts 16">
            <a:hlinkClick r:id="rId11"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spTree>
    <p:extLst>
      <p:ext uri="{BB962C8B-B14F-4D97-AF65-F5344CB8AC3E}">
        <p14:creationId xmlns:p14="http://schemas.microsoft.com/office/powerpoint/2010/main" val="8282641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Sie sind als Mesner/-in beschäftigt?</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43</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a:t>Hier finden Sie weitere Informationen rund um Ihren Arbeitsbereich</a:t>
            </a:r>
            <a:r>
              <a:rPr lang="de-DE" sz="2000" dirty="0" smtClean="0"/>
              <a:t>.</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1200329"/>
          </a:xfrm>
          <a:prstGeom prst="rect">
            <a:avLst/>
          </a:prstGeom>
          <a:noFill/>
        </p:spPr>
        <p:txBody>
          <a:bodyPr wrap="square" rtlCol="0">
            <a:spAutoFit/>
          </a:bodyPr>
          <a:lstStyle/>
          <a:p>
            <a:pPr algn="just"/>
            <a:r>
              <a:rPr lang="de-DE" dirty="0"/>
              <a:t>Sie können viele </a:t>
            </a:r>
            <a:r>
              <a:rPr lang="de-DE" dirty="0" smtClean="0"/>
              <a:t>Informationen und Arbeitshilfen für </a:t>
            </a:r>
            <a:r>
              <a:rPr lang="de-DE" dirty="0" err="1" smtClean="0"/>
              <a:t>Mesnerinnen</a:t>
            </a:r>
            <a:r>
              <a:rPr lang="de-DE" dirty="0" smtClean="0"/>
              <a:t> und Mesner </a:t>
            </a:r>
            <a:r>
              <a:rPr lang="de-DE" dirty="0"/>
              <a:t>im </a:t>
            </a:r>
            <a:r>
              <a:rPr lang="de-DE" dirty="0" smtClean="0"/>
              <a:t>Internet abrufen</a:t>
            </a:r>
            <a:r>
              <a:rPr lang="de-DE" dirty="0"/>
              <a:t>. </a:t>
            </a:r>
            <a:r>
              <a:rPr lang="de-DE" dirty="0" smtClean="0"/>
              <a:t>Außerdem gibt es einen Berufsverband, der Sie unterstützt und Ihre Interessen vertritt.</a:t>
            </a:r>
            <a:endParaRPr lang="de-DE" dirty="0"/>
          </a:p>
          <a:p>
            <a:pPr algn="just"/>
            <a:endParaRPr lang="de-DE" dirty="0" smtClean="0"/>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Für </a:t>
            </a:r>
            <a:r>
              <a:rPr lang="de-DE" dirty="0" err="1" smtClean="0"/>
              <a:t>Mesnerinnen</a:t>
            </a:r>
            <a:r>
              <a:rPr lang="de-DE" dirty="0" smtClean="0"/>
              <a:t> und Mesner ist </a:t>
            </a:r>
            <a:r>
              <a:rPr lang="de-DE" dirty="0"/>
              <a:t>im </a:t>
            </a:r>
            <a:r>
              <a:rPr lang="de-DE" dirty="0" smtClean="0"/>
              <a:t>Arbeitsvertragsrecht der Diözesen das </a:t>
            </a:r>
            <a:r>
              <a:rPr lang="de-DE" dirty="0"/>
              <a:t>grundsätzliche </a:t>
            </a:r>
            <a:r>
              <a:rPr lang="de-DE" dirty="0" smtClean="0"/>
              <a:t>Aufgabenspektrum in der </a:t>
            </a:r>
            <a:r>
              <a:rPr lang="de-DE" dirty="0" smtClean="0">
                <a:hlinkClick r:id="rId3"/>
              </a:rPr>
              <a:t>Dienstordnung</a:t>
            </a:r>
            <a:r>
              <a:rPr lang="de-DE" dirty="0" smtClean="0"/>
              <a:t> beschrieben</a:t>
            </a:r>
            <a:r>
              <a:rPr lang="de-DE" dirty="0"/>
              <a:t>. </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38" y="3101238"/>
            <a:ext cx="956777" cy="892913"/>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829" y="5174676"/>
            <a:ext cx="1040004" cy="854867"/>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5174677"/>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Die </a:t>
            </a:r>
            <a:r>
              <a:rPr lang="de-DE" spc="-10" dirty="0" smtClean="0">
                <a:hlinkClick r:id="rId6"/>
              </a:rPr>
              <a:t>Arbeitshilfe</a:t>
            </a:r>
            <a:r>
              <a:rPr lang="de-DE" spc="-10" dirty="0" smtClean="0"/>
              <a:t> der süddeutschen Mesnerverbände umfasst </a:t>
            </a:r>
            <a:r>
              <a:rPr lang="de-DE" spc="-10" dirty="0"/>
              <a:t>den </a:t>
            </a:r>
            <a:r>
              <a:rPr lang="de-DE" spc="-10" dirty="0" smtClean="0"/>
              <a:t>ganzen Arbeitsbereich, angefangen </a:t>
            </a:r>
            <a:r>
              <a:rPr lang="de-DE" spc="-10" dirty="0"/>
              <a:t>vom liturgischen Dienst in der Kirche bis zum Hausmeisterdienst in den dazugehörigen Gebäuden und Liegenschaften.</a:t>
            </a:r>
          </a:p>
        </p:txBody>
      </p:sp>
      <p:pic>
        <p:nvPicPr>
          <p:cNvPr id="13" name="Grafik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8138" y="4156302"/>
            <a:ext cx="956778" cy="856223"/>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pic>
      <p:sp>
        <p:nvSpPr>
          <p:cNvPr id="16" name="Rechteck 15"/>
          <p:cNvSpPr/>
          <p:nvPr/>
        </p:nvSpPr>
        <p:spPr>
          <a:xfrm>
            <a:off x="1584916" y="415765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Die </a:t>
            </a:r>
            <a:r>
              <a:rPr lang="de-DE" dirty="0" smtClean="0">
                <a:hlinkClick r:id="rId8"/>
              </a:rPr>
              <a:t>Ausbildungskurse</a:t>
            </a:r>
            <a:r>
              <a:rPr lang="de-DE" dirty="0" smtClean="0"/>
              <a:t> werden von der Arbeitsgemeinschaft </a:t>
            </a:r>
            <a:r>
              <a:rPr lang="de-DE" dirty="0"/>
              <a:t>der süddeutschen </a:t>
            </a:r>
            <a:r>
              <a:rPr lang="de-DE" dirty="0">
                <a:hlinkClick r:id="rId9"/>
              </a:rPr>
              <a:t>Mesnerverbände</a:t>
            </a:r>
            <a:r>
              <a:rPr lang="de-DE" dirty="0"/>
              <a:t> in Zusammenarbeit mit dem </a:t>
            </a:r>
            <a:r>
              <a:rPr lang="de-DE" dirty="0" smtClean="0"/>
              <a:t>Bildungs-zentrum </a:t>
            </a:r>
            <a:r>
              <a:rPr lang="de-DE" dirty="0"/>
              <a:t>der Erzdiözese München und Freising </a:t>
            </a:r>
            <a:r>
              <a:rPr lang="de-DE" dirty="0" smtClean="0"/>
              <a:t>durchgeführt.</a:t>
            </a:r>
            <a:endParaRPr lang="de-DE" spc="-10" dirty="0"/>
          </a:p>
        </p:txBody>
      </p:sp>
      <p:sp>
        <p:nvSpPr>
          <p:cNvPr id="15" name="Pfeil nach rechts 14">
            <a:hlinkClick r:id="rId10"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17" name="Pfeil nach rechts 16">
            <a:hlinkClick r:id="rId11"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spTree>
    <p:extLst>
      <p:ext uri="{BB962C8B-B14F-4D97-AF65-F5344CB8AC3E}">
        <p14:creationId xmlns:p14="http://schemas.microsoft.com/office/powerpoint/2010/main" val="4096891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spc="-40" dirty="0" smtClean="0"/>
              <a:t>Sie sind als Religionslehrer/-in beschäftigt?</a:t>
            </a:r>
            <a:endParaRPr lang="de-DE" sz="3600" spc="-4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44</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pPr lvl="0"/>
            <a:r>
              <a:rPr lang="de-DE" sz="2000" dirty="0"/>
              <a:t>Hier finden Sie weitere Informationen rund um Ihren Arbeitsbereich</a:t>
            </a:r>
            <a:r>
              <a:rPr lang="de-DE" sz="2000" dirty="0" smtClean="0"/>
              <a:t>.</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a:t>Sie können viele Informationen </a:t>
            </a:r>
            <a:r>
              <a:rPr lang="de-DE" dirty="0" smtClean="0"/>
              <a:t>für Religionslehrerinnen und Religions-lehrer im Kirchendienst  im Internet abrufen</a:t>
            </a:r>
            <a:r>
              <a:rPr lang="de-DE" dirty="0"/>
              <a:t>. Außerdem gibt es </a:t>
            </a:r>
            <a:r>
              <a:rPr lang="de-DE" dirty="0" smtClean="0"/>
              <a:t>eine Mitarbeitervertretung, die </a:t>
            </a:r>
            <a:r>
              <a:rPr lang="de-DE" dirty="0"/>
              <a:t>Sie unterstützt und </a:t>
            </a:r>
            <a:r>
              <a:rPr lang="de-DE" dirty="0" smtClean="0"/>
              <a:t>Ihre </a:t>
            </a:r>
            <a:r>
              <a:rPr lang="de-DE" dirty="0"/>
              <a:t>Interessen vertritt.</a:t>
            </a:r>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Für </a:t>
            </a:r>
            <a:r>
              <a:rPr lang="de-DE" dirty="0" smtClean="0"/>
              <a:t>Religionslehrerinnen und Religionslehrer ist </a:t>
            </a:r>
            <a:r>
              <a:rPr lang="de-DE" dirty="0"/>
              <a:t>im </a:t>
            </a:r>
            <a:r>
              <a:rPr lang="de-DE" dirty="0" smtClean="0"/>
              <a:t>Arbeitsvertragsrecht der Diözesen das </a:t>
            </a:r>
            <a:r>
              <a:rPr lang="de-DE" dirty="0"/>
              <a:t>grundsätzliche </a:t>
            </a:r>
            <a:r>
              <a:rPr lang="de-DE" dirty="0" smtClean="0"/>
              <a:t>Aufgabenspektrum in der </a:t>
            </a:r>
            <a:r>
              <a:rPr lang="de-DE" dirty="0" smtClean="0">
                <a:hlinkClick r:id="rId3"/>
              </a:rPr>
              <a:t>Dienstordnung</a:t>
            </a:r>
            <a:r>
              <a:rPr lang="de-DE" dirty="0" smtClean="0"/>
              <a:t> beschrieben</a:t>
            </a:r>
            <a:r>
              <a:rPr lang="de-DE" dirty="0"/>
              <a:t>. </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38" y="3101238"/>
            <a:ext cx="956777" cy="892913"/>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54" y="5174678"/>
            <a:ext cx="960661" cy="854866"/>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5174677"/>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Die </a:t>
            </a:r>
            <a:r>
              <a:rPr lang="de-DE" dirty="0" smtClean="0">
                <a:hlinkClick r:id="rId6"/>
              </a:rPr>
              <a:t>MAV Pastorale </a:t>
            </a:r>
            <a:r>
              <a:rPr lang="de-DE" dirty="0">
                <a:hlinkClick r:id="rId6"/>
              </a:rPr>
              <a:t>Dienste und Religionslehrer/-innen </a:t>
            </a:r>
            <a:r>
              <a:rPr lang="de-DE" dirty="0"/>
              <a:t>im Erzbistum </a:t>
            </a:r>
            <a:r>
              <a:rPr lang="de-DE" dirty="0" smtClean="0"/>
              <a:t>Bam-berg vertritt Sie in Ihren persönlichen und dienstlichen Angelegenheiten</a:t>
            </a:r>
            <a:r>
              <a:rPr lang="de-DE" dirty="0"/>
              <a:t>. </a:t>
            </a:r>
            <a:r>
              <a:rPr lang="de-DE" dirty="0" smtClean="0"/>
              <a:t>Berufspolitische </a:t>
            </a:r>
            <a:r>
              <a:rPr lang="de-DE" dirty="0"/>
              <a:t>Interessen werden über </a:t>
            </a:r>
            <a:r>
              <a:rPr lang="de-DE" dirty="0" smtClean="0"/>
              <a:t>den </a:t>
            </a:r>
            <a:r>
              <a:rPr lang="de-DE" dirty="0" smtClean="0">
                <a:hlinkClick r:id="rId7"/>
              </a:rPr>
              <a:t>Berufsverband</a:t>
            </a:r>
            <a:r>
              <a:rPr lang="de-DE" dirty="0" smtClean="0"/>
              <a:t> vertreten.  </a:t>
            </a:r>
            <a:endParaRPr lang="de-DE" spc="-10" dirty="0"/>
          </a:p>
        </p:txBody>
      </p:sp>
      <p:pic>
        <p:nvPicPr>
          <p:cNvPr id="13" name="Grafik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38" y="4157660"/>
            <a:ext cx="956777" cy="854866"/>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pic>
      <p:sp>
        <p:nvSpPr>
          <p:cNvPr id="16" name="Rechteck 15"/>
          <p:cNvSpPr/>
          <p:nvPr/>
        </p:nvSpPr>
        <p:spPr>
          <a:xfrm>
            <a:off x="1584916" y="415765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Die Hauptabteilung Schule und Religionsunterricht im Erzbischöflichen Ordinariat unterstützt </a:t>
            </a:r>
            <a:r>
              <a:rPr lang="de-DE" dirty="0"/>
              <a:t>und </a:t>
            </a:r>
            <a:r>
              <a:rPr lang="de-DE" dirty="0" smtClean="0"/>
              <a:t>berät Sie </a:t>
            </a:r>
            <a:r>
              <a:rPr lang="de-DE" dirty="0"/>
              <a:t>in </a:t>
            </a:r>
            <a:r>
              <a:rPr lang="de-DE" dirty="0" smtClean="0"/>
              <a:t>Ihrer </a:t>
            </a:r>
            <a:r>
              <a:rPr lang="de-DE" dirty="0"/>
              <a:t>täglichen Arbeit und </a:t>
            </a:r>
            <a:r>
              <a:rPr lang="de-DE" dirty="0" smtClean="0"/>
              <a:t>begleitet Sie </a:t>
            </a:r>
            <a:r>
              <a:rPr lang="de-DE" dirty="0"/>
              <a:t>in </a:t>
            </a:r>
            <a:r>
              <a:rPr lang="de-DE" dirty="0" smtClean="0"/>
              <a:t>Ihrer </a:t>
            </a:r>
            <a:r>
              <a:rPr lang="de-DE" dirty="0"/>
              <a:t>fachlichen, didaktischen und spirituellen </a:t>
            </a:r>
            <a:r>
              <a:rPr lang="de-DE" dirty="0">
                <a:hlinkClick r:id="rId9"/>
              </a:rPr>
              <a:t>Weiterentwicklung</a:t>
            </a:r>
            <a:r>
              <a:rPr lang="de-DE" dirty="0"/>
              <a:t>.  </a:t>
            </a:r>
          </a:p>
        </p:txBody>
      </p:sp>
      <p:sp>
        <p:nvSpPr>
          <p:cNvPr id="15" name="Pfeil nach rechts 14">
            <a:hlinkClick r:id="rId10"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17" name="Pfeil nach rechts 16">
            <a:hlinkClick r:id="rId11"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spTree>
    <p:extLst>
      <p:ext uri="{BB962C8B-B14F-4D97-AF65-F5344CB8AC3E}">
        <p14:creationId xmlns:p14="http://schemas.microsoft.com/office/powerpoint/2010/main" val="27982057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spc="-40" dirty="0" smtClean="0"/>
              <a:t>Sie sind im Pastoralen Dienst?</a:t>
            </a:r>
            <a:endParaRPr lang="de-DE" sz="3600" spc="-4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45</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pPr lvl="0"/>
            <a:r>
              <a:rPr lang="de-DE" sz="2000" dirty="0"/>
              <a:t>Hier finden Sie weitere Informationen rund um Ihren Arbeitsbereich</a:t>
            </a:r>
            <a:r>
              <a:rPr lang="de-DE" sz="2000" dirty="0" smtClean="0"/>
              <a:t>.</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a:t>Sie können viele Informationen </a:t>
            </a:r>
            <a:r>
              <a:rPr lang="de-DE" dirty="0" smtClean="0"/>
              <a:t>für Mitarbeitende im Pastoralen Dienst im Internet abrufen</a:t>
            </a:r>
            <a:r>
              <a:rPr lang="de-DE" dirty="0"/>
              <a:t>. Außerdem gibt es </a:t>
            </a:r>
            <a:r>
              <a:rPr lang="de-DE" dirty="0" smtClean="0"/>
              <a:t>eine Mitarbeitervertretung, die </a:t>
            </a:r>
            <a:r>
              <a:rPr lang="de-DE" dirty="0"/>
              <a:t>Sie unterstützt und </a:t>
            </a:r>
            <a:r>
              <a:rPr lang="de-DE" dirty="0" smtClean="0"/>
              <a:t>Ihre </a:t>
            </a:r>
            <a:r>
              <a:rPr lang="de-DE" dirty="0"/>
              <a:t>Interessen vertritt.</a:t>
            </a:r>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Für </a:t>
            </a:r>
            <a:r>
              <a:rPr lang="de-DE" dirty="0" smtClean="0"/>
              <a:t>Pastorale Dienste ist </a:t>
            </a:r>
            <a:r>
              <a:rPr lang="de-DE" dirty="0"/>
              <a:t>im </a:t>
            </a:r>
            <a:r>
              <a:rPr lang="de-DE" dirty="0" smtClean="0"/>
              <a:t>Arbeitsvertragsrecht der Diözesen das grund-</a:t>
            </a:r>
            <a:r>
              <a:rPr lang="de-DE" dirty="0" err="1" smtClean="0"/>
              <a:t>sätzliche</a:t>
            </a:r>
            <a:r>
              <a:rPr lang="de-DE" dirty="0" smtClean="0"/>
              <a:t> Aufgabenspektrum in der </a:t>
            </a:r>
            <a:r>
              <a:rPr lang="de-DE" dirty="0" smtClean="0">
                <a:hlinkClick r:id="rId3"/>
              </a:rPr>
              <a:t>Dienstordnung</a:t>
            </a:r>
            <a:r>
              <a:rPr lang="de-DE" dirty="0" smtClean="0"/>
              <a:t> beschrieben</a:t>
            </a:r>
            <a:r>
              <a:rPr lang="de-DE" dirty="0"/>
              <a:t>. </a:t>
            </a:r>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38" y="3101238"/>
            <a:ext cx="956777" cy="892913"/>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4254" y="5174678"/>
            <a:ext cx="960662" cy="854866"/>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5174677"/>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a:t>Die </a:t>
            </a:r>
            <a:r>
              <a:rPr lang="de-DE" dirty="0" smtClean="0">
                <a:hlinkClick r:id="rId6"/>
              </a:rPr>
              <a:t>MAV Pastorale </a:t>
            </a:r>
            <a:r>
              <a:rPr lang="de-DE" dirty="0">
                <a:hlinkClick r:id="rId6"/>
              </a:rPr>
              <a:t>Dienste und Religionslehrer/-innen </a:t>
            </a:r>
            <a:r>
              <a:rPr lang="de-DE" dirty="0"/>
              <a:t>im Erzbistum </a:t>
            </a:r>
            <a:r>
              <a:rPr lang="de-DE" dirty="0" smtClean="0"/>
              <a:t>Bam-berg vertritt Sie in Ihren persönlichen und dienstlichen Angelegenheiten</a:t>
            </a:r>
            <a:r>
              <a:rPr lang="de-DE" dirty="0"/>
              <a:t>. </a:t>
            </a:r>
            <a:r>
              <a:rPr lang="de-DE" dirty="0" smtClean="0"/>
              <a:t>Sprachrohr der Pastoralen Dienste ist der </a:t>
            </a:r>
            <a:r>
              <a:rPr lang="de-DE" dirty="0" smtClean="0">
                <a:hlinkClick r:id="rId7"/>
              </a:rPr>
              <a:t>Berufsverband</a:t>
            </a:r>
            <a:r>
              <a:rPr lang="de-DE" dirty="0" smtClean="0"/>
              <a:t>.  </a:t>
            </a:r>
            <a:endParaRPr lang="de-DE" spc="-10" dirty="0"/>
          </a:p>
        </p:txBody>
      </p:sp>
      <p:pic>
        <p:nvPicPr>
          <p:cNvPr id="13" name="Grafik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8138" y="4156303"/>
            <a:ext cx="956777" cy="856222"/>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pic>
      <p:sp>
        <p:nvSpPr>
          <p:cNvPr id="16" name="Rechteck 15"/>
          <p:cNvSpPr/>
          <p:nvPr/>
        </p:nvSpPr>
        <p:spPr>
          <a:xfrm>
            <a:off x="1584916" y="415765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Personaleinsatz, Unterstützung sowie Aus- </a:t>
            </a:r>
            <a:r>
              <a:rPr lang="de-DE" dirty="0"/>
              <a:t>und </a:t>
            </a:r>
            <a:r>
              <a:rPr lang="de-DE" dirty="0" smtClean="0"/>
              <a:t>Fortbildung der Pastoralen Dienste obliegen der </a:t>
            </a:r>
            <a:r>
              <a:rPr lang="de-DE" dirty="0" smtClean="0">
                <a:hlinkClick r:id="rId9"/>
              </a:rPr>
              <a:t>Hauptabteilung Pastorales Personal</a:t>
            </a:r>
            <a:r>
              <a:rPr lang="de-DE" dirty="0" smtClean="0"/>
              <a:t> im </a:t>
            </a:r>
            <a:r>
              <a:rPr lang="de-DE" dirty="0" err="1" smtClean="0"/>
              <a:t>Erzbischöf-lichen</a:t>
            </a:r>
            <a:r>
              <a:rPr lang="de-DE" dirty="0" smtClean="0"/>
              <a:t> Ordinariat.</a:t>
            </a:r>
            <a:r>
              <a:rPr lang="de-DE" dirty="0"/>
              <a:t> </a:t>
            </a:r>
          </a:p>
        </p:txBody>
      </p:sp>
      <p:sp>
        <p:nvSpPr>
          <p:cNvPr id="15" name="Pfeil nach rechts 14">
            <a:hlinkClick r:id="rId10"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17" name="Pfeil nach rechts 16">
            <a:hlinkClick r:id="rId11"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spTree>
    <p:extLst>
      <p:ext uri="{BB962C8B-B14F-4D97-AF65-F5344CB8AC3E}">
        <p14:creationId xmlns:p14="http://schemas.microsoft.com/office/powerpoint/2010/main" val="14357219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Sie sind </a:t>
            </a:r>
            <a:r>
              <a:rPr lang="de-DE" sz="3600" dirty="0" smtClean="0"/>
              <a:t>im Pastoralen Dienst?</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46</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Office- und Pfarrverwaltungsprogramme üben und besser kennenlernen</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Zur optimierten Anwendung von Microsoft Office Programmen gibt es seitens des Erzbischöflichen Ordinariates unterschiedliche Angebote: Präsenzkurse, Online-Kurse und hybride Veranstaltungen.</a:t>
            </a:r>
          </a:p>
        </p:txBody>
      </p:sp>
      <p:sp>
        <p:nvSpPr>
          <p:cNvPr id="5" name="Rechteck 4"/>
          <p:cNvSpPr/>
          <p:nvPr/>
        </p:nvSpPr>
        <p:spPr>
          <a:xfrm>
            <a:off x="1581031" y="3101238"/>
            <a:ext cx="7113539" cy="892913"/>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Besuchen Sie die kostenfreie Online-Lernwelt für Word, Excel, PowerPoint und Outlook. Sie finden das Icon mit der Verknüpfung ebenso wie die der Microsoft-Programme auf Ihrem Desktop.</a:t>
            </a:r>
            <a:endParaRPr lang="de-DE" dirty="0"/>
          </a:p>
        </p:txBody>
      </p:sp>
      <p:pic>
        <p:nvPicPr>
          <p:cNvPr id="11" name="Grafik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38" y="3101239"/>
            <a:ext cx="956777" cy="892912"/>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5" y="5174676"/>
            <a:ext cx="956776" cy="854867"/>
          </a:xfrm>
          <a:prstGeom prst="rect">
            <a:avLst/>
          </a:prstGeom>
          <a:noFill/>
          <a:ln>
            <a:noFill/>
          </a:ln>
          <a:effectLst>
            <a:outerShdw blurRad="50800" dist="38100" dir="8100000" algn="tr" rotWithShape="0">
              <a:prstClr val="black">
                <a:alpha val="40000"/>
              </a:prstClr>
            </a:outerShdw>
          </a:effectLst>
        </p:spPr>
      </p:pic>
      <p:sp>
        <p:nvSpPr>
          <p:cNvPr id="14" name="Rechteck 13"/>
          <p:cNvSpPr/>
          <p:nvPr/>
        </p:nvSpPr>
        <p:spPr>
          <a:xfrm>
            <a:off x="1581031" y="5174677"/>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Weitere Seminare für Microsoft Office und andere nützliche Programme werden preis</a:t>
            </a:r>
            <a:r>
              <a:rPr lang="de-DE" spc="-40" dirty="0" smtClean="0"/>
              <a:t>günstig von der Katholischen Erwachsenenbildung gehalten</a:t>
            </a:r>
            <a:br>
              <a:rPr lang="de-DE" spc="-40" dirty="0" smtClean="0"/>
            </a:br>
            <a:r>
              <a:rPr lang="de-DE" spc="-40" dirty="0" smtClean="0">
                <a:hlinkClick r:id="rId5"/>
              </a:rPr>
              <a:t>https</a:t>
            </a:r>
            <a:r>
              <a:rPr lang="de-DE" spc="-40" dirty="0">
                <a:hlinkClick r:id="rId5"/>
              </a:rPr>
              <a:t>://</a:t>
            </a:r>
            <a:r>
              <a:rPr lang="de-DE" spc="-40" dirty="0" smtClean="0">
                <a:hlinkClick r:id="rId5"/>
              </a:rPr>
              <a:t>pfarreien.erzbistum-bamberg.de/fortbildung/index.html</a:t>
            </a:r>
            <a:r>
              <a:rPr lang="de-DE" spc="-40" dirty="0" smtClean="0"/>
              <a:t> </a:t>
            </a:r>
            <a:endParaRPr lang="de-DE" spc="-10" dirty="0"/>
          </a:p>
        </p:txBody>
      </p:sp>
      <p:pic>
        <p:nvPicPr>
          <p:cNvPr id="13" name="Grafik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8140" y="4157659"/>
            <a:ext cx="956776" cy="854865"/>
          </a:xfrm>
          <a:prstGeom prst="rect">
            <a:avLst/>
          </a:prstGeom>
          <a:solidFill>
            <a:schemeClr val="accent4">
              <a:lumMod val="20000"/>
              <a:lumOff val="80000"/>
            </a:schemeClr>
          </a:solidFill>
          <a:ln>
            <a:noFill/>
          </a:ln>
          <a:effectLst>
            <a:outerShdw blurRad="50800" dist="38100" dir="8100000" algn="tr" rotWithShape="0">
              <a:prstClr val="black">
                <a:alpha val="40000"/>
              </a:prstClr>
            </a:outerShdw>
          </a:effectLst>
        </p:spPr>
      </p:pic>
      <p:sp>
        <p:nvSpPr>
          <p:cNvPr id="16" name="Rechteck 15"/>
          <p:cNvSpPr/>
          <p:nvPr/>
        </p:nvSpPr>
        <p:spPr>
          <a:xfrm>
            <a:off x="1584916" y="4157659"/>
            <a:ext cx="7113538" cy="854866"/>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Fortbildungsangebote für die </a:t>
            </a:r>
            <a:r>
              <a:rPr lang="de-DE" spc="-10" dirty="0" smtClean="0">
                <a:hlinkClick r:id="rId7"/>
              </a:rPr>
              <a:t>Programme der Pfarrverwaltung</a:t>
            </a:r>
            <a:r>
              <a:rPr lang="de-DE" spc="-10" dirty="0" smtClean="0"/>
              <a:t>, wie </a:t>
            </a:r>
            <a:r>
              <a:rPr lang="de-DE" spc="-10" dirty="0" err="1" smtClean="0"/>
              <a:t>Intentio</a:t>
            </a:r>
            <a:r>
              <a:rPr lang="de-DE" spc="-10" dirty="0" smtClean="0"/>
              <a:t> oder Meldewesen Plus bietet die Hauptabteilung Pastorales Personal an. </a:t>
            </a:r>
            <a:endParaRPr lang="de-DE" spc="-10" dirty="0"/>
          </a:p>
        </p:txBody>
      </p:sp>
      <p:sp>
        <p:nvSpPr>
          <p:cNvPr id="15" name="Pfeil nach rechts 14">
            <a:hlinkClick r:id="rId8"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17" name="Pfeil nach rechts 16">
            <a:hlinkClick r:id="rId9" action="ppaction://hlinksldjump"/>
          </p:cNvPr>
          <p:cNvSpPr/>
          <p:nvPr/>
        </p:nvSpPr>
        <p:spPr>
          <a:xfrm flipH="1">
            <a:off x="658351" y="6299199"/>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a:t>
            </a:r>
            <a:endParaRPr lang="de-DE" sz="1200" dirty="0">
              <a:solidFill>
                <a:schemeClr val="tx1"/>
              </a:solidFill>
            </a:endParaRPr>
          </a:p>
        </p:txBody>
      </p:sp>
    </p:spTree>
    <p:extLst>
      <p:ext uri="{BB962C8B-B14F-4D97-AF65-F5344CB8AC3E}">
        <p14:creationId xmlns:p14="http://schemas.microsoft.com/office/powerpoint/2010/main" val="347414929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Sie sind im </a:t>
            </a:r>
            <a:r>
              <a:rPr lang="de-DE" sz="3600" dirty="0" smtClean="0"/>
              <a:t>Pastoralen Dienst?</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47</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Soft- und Hardwareprobleme lösen</a:t>
            </a:r>
            <a:endParaRPr lang="de-DE" sz="2000" dirty="0"/>
          </a:p>
        </p:txBody>
      </p:sp>
      <p:pic>
        <p:nvPicPr>
          <p:cNvPr id="7" name="Grafik 6"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4" y="1892808"/>
            <a:ext cx="1103963" cy="1159625"/>
          </a:xfrm>
          <a:prstGeom prst="rect">
            <a:avLst/>
          </a:prstGeom>
        </p:spPr>
      </p:pic>
      <p:sp>
        <p:nvSpPr>
          <p:cNvPr id="8" name="Textfeld 7"/>
          <p:cNvSpPr txBox="1"/>
          <p:nvPr/>
        </p:nvSpPr>
        <p:spPr>
          <a:xfrm>
            <a:off x="1554480" y="2080763"/>
            <a:ext cx="7132321" cy="923330"/>
          </a:xfrm>
          <a:prstGeom prst="rect">
            <a:avLst/>
          </a:prstGeom>
          <a:noFill/>
        </p:spPr>
        <p:txBody>
          <a:bodyPr wrap="square" rtlCol="0">
            <a:spAutoFit/>
          </a:bodyPr>
          <a:lstStyle/>
          <a:p>
            <a:pPr algn="just"/>
            <a:r>
              <a:rPr lang="de-DE" dirty="0" smtClean="0"/>
              <a:t>Die Stabsstelle Informationstechnik bietet unterschiedliche Kontakt-möglichkeiten bei Soft- und Hardwareproblemen an. Bevor Sie anrufen, versuchen Sie bitte folgende Prozeduren:</a:t>
            </a:r>
          </a:p>
        </p:txBody>
      </p:sp>
      <p:sp>
        <p:nvSpPr>
          <p:cNvPr id="5" name="Rechteck 4"/>
          <p:cNvSpPr/>
          <p:nvPr/>
        </p:nvSpPr>
        <p:spPr>
          <a:xfrm>
            <a:off x="1577146" y="4871880"/>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E-Mail an </a:t>
            </a:r>
            <a:r>
              <a:rPr lang="de-DE" dirty="0" smtClean="0">
                <a:hlinkClick r:id="rId3"/>
              </a:rPr>
              <a:t>support@erzbistum-bamberg.de</a:t>
            </a:r>
            <a:r>
              <a:rPr lang="de-DE" dirty="0" smtClean="0"/>
              <a:t> mit genauer Beschreibung des Fehlers, ggf. einfügen des Screenshots mit Strg + V (</a:t>
            </a:r>
            <a:r>
              <a:rPr lang="de-DE" dirty="0" err="1" smtClean="0"/>
              <a:t>Ctrl</a:t>
            </a:r>
            <a:r>
              <a:rPr lang="de-DE" dirty="0" smtClean="0"/>
              <a:t> + V)</a:t>
            </a:r>
            <a:endParaRPr lang="de-DE" dirty="0"/>
          </a:p>
        </p:txBody>
      </p:sp>
      <p:pic>
        <p:nvPicPr>
          <p:cNvPr id="11" name="Grafik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253" y="4871880"/>
            <a:ext cx="956777" cy="632424"/>
          </a:xfrm>
          <a:prstGeom prst="rect">
            <a:avLst/>
          </a:prstGeom>
          <a:solidFill>
            <a:schemeClr val="accent1">
              <a:lumMod val="20000"/>
              <a:lumOff val="80000"/>
            </a:schemeClr>
          </a:solidFill>
          <a:effectLst>
            <a:outerShdw blurRad="50800" dist="38100" dir="8100000" algn="tr" rotWithShape="0">
              <a:prstClr val="black">
                <a:alpha val="40000"/>
              </a:prstClr>
            </a:outerShdw>
          </a:effectLst>
        </p:spPr>
      </p:pic>
      <p:pic>
        <p:nvPicPr>
          <p:cNvPr id="12" name="Grafik 11"/>
          <p:cNvPicPr>
            <a:picLocks noChangeAspect="1"/>
          </p:cNvPicPr>
          <p:nvPr/>
        </p:nvPicPr>
        <p:blipFill>
          <a:blip r:embed="rId5">
            <a:extLst>
              <a:ext uri="{BEBA8EAE-BF5A-486C-A8C5-ECC9F3942E4B}">
                <a14:imgProps xmlns:a14="http://schemas.microsoft.com/office/drawing/2010/main">
                  <a14:imgLayer r:embed="rId6">
                    <a14:imgEffect>
                      <a14:artisticMosiaicBubbles/>
                    </a14:imgEffect>
                  </a14:imgLayer>
                </a14:imgProps>
              </a:ext>
              <a:ext uri="{28A0092B-C50C-407E-A947-70E740481C1C}">
                <a14:useLocalDpi xmlns:a14="http://schemas.microsoft.com/office/drawing/2010/main" val="0"/>
              </a:ext>
            </a:extLst>
          </a:blip>
          <a:stretch>
            <a:fillRect/>
          </a:stretch>
        </p:blipFill>
        <p:spPr>
          <a:xfrm>
            <a:off x="624253" y="5595047"/>
            <a:ext cx="956777" cy="624132"/>
          </a:xfrm>
          <a:prstGeom prst="rect">
            <a:avLst/>
          </a:prstGeom>
          <a:noFill/>
          <a:effectLst>
            <a:outerShdw blurRad="50800" dist="38100" dir="8100000" algn="tr" rotWithShape="0">
              <a:prstClr val="black">
                <a:alpha val="40000"/>
              </a:prstClr>
            </a:outerShdw>
          </a:effectLst>
        </p:spPr>
      </p:pic>
      <p:sp>
        <p:nvSpPr>
          <p:cNvPr id="14" name="Rechteck 13"/>
          <p:cNvSpPr/>
          <p:nvPr/>
        </p:nvSpPr>
        <p:spPr>
          <a:xfrm>
            <a:off x="1581031" y="5595047"/>
            <a:ext cx="7113538"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Ist kein E-Mail-Versand möglich, rufen Sie die </a:t>
            </a:r>
            <a:r>
              <a:rPr lang="de-DE" b="1" dirty="0" smtClean="0">
                <a:solidFill>
                  <a:schemeClr val="tx1"/>
                </a:solidFill>
              </a:rPr>
              <a:t>Telefonnummer 4444 </a:t>
            </a:r>
            <a:r>
              <a:rPr lang="de-DE" dirty="0" smtClean="0"/>
              <a:t>an</a:t>
            </a:r>
            <a:r>
              <a:rPr lang="de-DE" spc="-10" dirty="0" smtClean="0"/>
              <a:t>. </a:t>
            </a:r>
            <a:r>
              <a:rPr lang="de-DE" spc="-10" dirty="0" smtClean="0"/>
              <a:t>Lesen Sie ggf. die Fehlermeldung vor.</a:t>
            </a:r>
            <a:endParaRPr lang="de-DE" spc="-10" dirty="0"/>
          </a:p>
        </p:txBody>
      </p:sp>
      <p:sp>
        <p:nvSpPr>
          <p:cNvPr id="15" name="Textfeld 14"/>
          <p:cNvSpPr txBox="1"/>
          <p:nvPr/>
        </p:nvSpPr>
        <p:spPr>
          <a:xfrm>
            <a:off x="624254" y="2986848"/>
            <a:ext cx="7930199" cy="1908215"/>
          </a:xfrm>
          <a:prstGeom prst="rect">
            <a:avLst/>
          </a:prstGeom>
          <a:noFill/>
        </p:spPr>
        <p:txBody>
          <a:bodyPr wrap="square" rtlCol="0">
            <a:spAutoFit/>
          </a:bodyPr>
          <a:lstStyle/>
          <a:p>
            <a:pPr marL="285750" indent="-285750" algn="just">
              <a:spcAft>
                <a:spcPts val="600"/>
              </a:spcAft>
              <a:buFont typeface="Wingdings" panose="05000000000000000000" pitchFamily="2" charset="2"/>
              <a:buChar char="Ø"/>
            </a:pPr>
            <a:r>
              <a:rPr lang="de-DE" dirty="0" smtClean="0"/>
              <a:t>Softwareproblem? Beenden Sie die Sitzung, melden Sie sich wie gewohnt ab. Warten Sie einige Minuten. Melden Sie sich dann wieder an. Problem gelöst?</a:t>
            </a:r>
          </a:p>
          <a:p>
            <a:pPr marL="285750" indent="-285750" algn="just">
              <a:spcAft>
                <a:spcPts val="600"/>
              </a:spcAft>
              <a:buFont typeface="Wingdings" panose="05000000000000000000" pitchFamily="2" charset="2"/>
              <a:buChar char="Ø"/>
            </a:pPr>
            <a:r>
              <a:rPr lang="de-DE" dirty="0"/>
              <a:t>Hardwareproblem? Prüfen Sie die Stecker. Sitzen die fest?</a:t>
            </a:r>
          </a:p>
          <a:p>
            <a:pPr marL="285750" indent="-285750" algn="just">
              <a:buFont typeface="Wingdings" panose="05000000000000000000" pitchFamily="2" charset="2"/>
              <a:buChar char="Ø"/>
            </a:pPr>
            <a:r>
              <a:rPr lang="de-DE" dirty="0" smtClean="0"/>
              <a:t>Fehlermeldung? </a:t>
            </a:r>
            <a:r>
              <a:rPr lang="de-DE" dirty="0"/>
              <a:t>Screenshot davon </a:t>
            </a:r>
            <a:r>
              <a:rPr lang="de-DE" dirty="0" smtClean="0"/>
              <a:t>machen mit der Tastenkombination </a:t>
            </a:r>
            <a:r>
              <a:rPr lang="de-DE" b="1" dirty="0" smtClean="0"/>
              <a:t>Strg</a:t>
            </a:r>
            <a:r>
              <a:rPr lang="de-DE" dirty="0"/>
              <a:t> + </a:t>
            </a:r>
            <a:r>
              <a:rPr lang="de-DE" b="1" dirty="0"/>
              <a:t>Alt</a:t>
            </a:r>
            <a:r>
              <a:rPr lang="de-DE" dirty="0"/>
              <a:t> + </a:t>
            </a:r>
            <a:r>
              <a:rPr lang="de-DE" b="1" dirty="0" smtClean="0"/>
              <a:t>Drucken</a:t>
            </a:r>
            <a:r>
              <a:rPr lang="de-DE" dirty="0"/>
              <a:t> </a:t>
            </a:r>
            <a:r>
              <a:rPr lang="de-DE" dirty="0" smtClean="0"/>
              <a:t>(</a:t>
            </a:r>
            <a:r>
              <a:rPr lang="de-DE" dirty="0" err="1" smtClean="0"/>
              <a:t>Ctrl</a:t>
            </a:r>
            <a:r>
              <a:rPr lang="de-DE" dirty="0" smtClean="0"/>
              <a:t> </a:t>
            </a:r>
            <a:r>
              <a:rPr lang="de-DE" dirty="0"/>
              <a:t>+ Alt + </a:t>
            </a:r>
            <a:r>
              <a:rPr lang="de-DE" dirty="0" err="1" smtClean="0"/>
              <a:t>print</a:t>
            </a:r>
            <a:r>
              <a:rPr lang="de-DE" dirty="0" smtClean="0"/>
              <a:t>); einfügen in eine E-Mail oder ein Word-Dokument, damit die Stabsstelle IT die Fehlermeldung beurteilen kann.</a:t>
            </a:r>
            <a:endParaRPr lang="de-DE" dirty="0"/>
          </a:p>
        </p:txBody>
      </p:sp>
      <p:sp>
        <p:nvSpPr>
          <p:cNvPr id="13" name="Pfeil nach rechts 12">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hlinkClick r:id="rId7" action="ppaction://hlinksldjump"/>
              </a:rPr>
              <a:t>weiter</a:t>
            </a:r>
            <a:endParaRPr lang="de-DE" sz="1200" dirty="0">
              <a:solidFill>
                <a:schemeClr val="tx1"/>
              </a:solidFill>
            </a:endParaRPr>
          </a:p>
        </p:txBody>
      </p:sp>
    </p:spTree>
    <p:extLst>
      <p:ext uri="{BB962C8B-B14F-4D97-AF65-F5344CB8AC3E}">
        <p14:creationId xmlns:p14="http://schemas.microsoft.com/office/powerpoint/2010/main" val="3033162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923939"/>
            <a:ext cx="9144000" cy="6144322"/>
            <a:chOff x="1148576" y="0"/>
            <a:chExt cx="7985185" cy="5943600"/>
          </a:xfrm>
        </p:grpSpPr>
        <p:pic>
          <p:nvPicPr>
            <p:cNvPr id="6" name="Grafik 5">
              <a:hlinkClick r:id="rId2" action="ppaction://hlinksldjump"/>
            </p:cNvPr>
            <p:cNvPicPr>
              <a:picLocks noChangeAspect="1"/>
            </p:cNvPicPr>
            <p:nvPr/>
          </p:nvPicPr>
          <p:blipFill rotWithShape="1">
            <a:blip r:embed="rId3"/>
            <a:srcRect l="12477" b="13333"/>
            <a:stretch/>
          </p:blipFill>
          <p:spPr>
            <a:xfrm>
              <a:off x="1148576" y="0"/>
              <a:ext cx="7985185" cy="5943600"/>
            </a:xfrm>
            <a:prstGeom prst="rect">
              <a:avLst/>
            </a:prstGeom>
          </p:spPr>
        </p:pic>
        <p:pic>
          <p:nvPicPr>
            <p:cNvPr id="2" name="Grafik 1"/>
            <p:cNvPicPr>
              <a:picLocks noChangeAspect="1"/>
            </p:cNvPicPr>
            <p:nvPr/>
          </p:nvPicPr>
          <p:blipFill rotWithShape="1">
            <a:blip r:embed="rId4">
              <a:extLst>
                <a:ext uri="{28A0092B-C50C-407E-A947-70E740481C1C}">
                  <a14:useLocalDpi xmlns:a14="http://schemas.microsoft.com/office/drawing/2010/main" val="0"/>
                </a:ext>
              </a:extLst>
            </a:blip>
            <a:srcRect l="4618" t="7525" r="6262" b="4079"/>
            <a:stretch/>
          </p:blipFill>
          <p:spPr>
            <a:xfrm>
              <a:off x="2114404" y="2058442"/>
              <a:ext cx="3254912" cy="2252809"/>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Pfeil nach rechts 4">
            <a:hlinkClick r:id="rId2"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7" name="Pfeil nach rechts 6">
            <a:hlinkClick r:id="rId5" action="ppaction://hlinksldjump"/>
          </p:cNvPr>
          <p:cNvSpPr/>
          <p:nvPr/>
        </p:nvSpPr>
        <p:spPr>
          <a:xfrm flipH="1">
            <a:off x="658350" y="6299199"/>
            <a:ext cx="171685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 zum Anfang</a:t>
            </a:r>
            <a:endParaRPr lang="de-DE" sz="1200" dirty="0">
              <a:solidFill>
                <a:schemeClr val="tx1"/>
              </a:solidFill>
            </a:endParaRPr>
          </a:p>
        </p:txBody>
      </p:sp>
      <p:sp>
        <p:nvSpPr>
          <p:cNvPr id="8" name="Titel 1"/>
          <p:cNvSpPr txBox="1">
            <a:spLocks/>
          </p:cNvSpPr>
          <p:nvPr/>
        </p:nvSpPr>
        <p:spPr bwMode="auto">
          <a:xfrm>
            <a:off x="624254" y="867189"/>
            <a:ext cx="8062546" cy="6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lnSpc>
                <a:spcPts val="6500"/>
              </a:lnSpc>
              <a:spcBef>
                <a:spcPct val="0"/>
              </a:spcBef>
              <a:spcAft>
                <a:spcPct val="0"/>
              </a:spcAft>
              <a:defRPr sz="6700" b="1" kern="1200">
                <a:solidFill>
                  <a:schemeClr val="tx2"/>
                </a:solidFill>
                <a:latin typeface="Calibri" pitchFamily="34" charset="0"/>
                <a:ea typeface="MS PGothic" pitchFamily="34" charset="-128"/>
                <a:cs typeface="Calibri"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sz="3600" dirty="0" smtClean="0"/>
              <a:t>Haben Sie noch Fragen oder Anregungen?</a:t>
            </a:r>
            <a:endParaRPr lang="de-DE" sz="3600" dirty="0"/>
          </a:p>
        </p:txBody>
      </p:sp>
      <p:sp>
        <p:nvSpPr>
          <p:cNvPr id="9" name="Textplatzhalter 3"/>
          <p:cNvSpPr txBox="1">
            <a:spLocks/>
          </p:cNvSpPr>
          <p:nvPr/>
        </p:nvSpPr>
        <p:spPr>
          <a:xfrm>
            <a:off x="540726" y="1623399"/>
            <a:ext cx="8062547" cy="341121"/>
          </a:xfrm>
          <a:prstGeom prst="rect">
            <a:avLst/>
          </a:prstGeom>
        </p:spPr>
        <p:txBody>
          <a:bodyPr>
            <a:noAutofit/>
          </a:bodyPr>
          <a:lstStyle>
            <a:lvl1pPr marL="0" indent="0" algn="l" defTabSz="457200" rtl="0" eaLnBrk="0" fontAlgn="base" hangingPunct="0">
              <a:spcBef>
                <a:spcPts val="0"/>
              </a:spcBef>
              <a:spcAft>
                <a:spcPts val="2400"/>
              </a:spcAft>
              <a:buFont typeface="Arial" pitchFamily="34" charset="0"/>
              <a:buNone/>
              <a:defRPr lang="de-DE" sz="2400" kern="1200" baseline="0" dirty="0" smtClean="0">
                <a:solidFill>
                  <a:schemeClr val="accent1"/>
                </a:solidFill>
                <a:latin typeface="Calibri" pitchFamily="34" charset="0"/>
                <a:ea typeface="MS PGothic" pitchFamily="34" charset="-128"/>
                <a:cs typeface="ＭＳ Ｐゴシック" charset="0"/>
              </a:defRPr>
            </a:lvl1pPr>
            <a:lvl2pPr marL="0" indent="0" algn="l" defTabSz="457200" rtl="0" eaLnBrk="0" fontAlgn="base" hangingPunct="0">
              <a:lnSpc>
                <a:spcPts val="2500"/>
              </a:lnSpc>
              <a:spcBef>
                <a:spcPts val="0"/>
              </a:spcBef>
              <a:spcAft>
                <a:spcPts val="2500"/>
              </a:spcAft>
              <a:buFont typeface="Arial" pitchFamily="34" charset="0"/>
              <a:buNone/>
              <a:defRPr lang="de-DE" sz="2000" kern="1200" baseline="0" dirty="0" smtClean="0">
                <a:solidFill>
                  <a:schemeClr val="tx1"/>
                </a:solidFill>
                <a:latin typeface="Calibri Light" pitchFamily="34" charset="0"/>
                <a:ea typeface="MS PGothic" pitchFamily="34" charset="-128"/>
                <a:cs typeface="+mn-cs"/>
              </a:defRPr>
            </a:lvl2pPr>
            <a:lvl3pPr marL="261938" indent="-261938"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3pPr>
            <a:lvl4pPr marL="603250" indent="-239713"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4pPr>
            <a:lvl5pPr marL="900113" indent="-276225" algn="l" defTabSz="457200" rtl="0" eaLnBrk="0" fontAlgn="base" hangingPunct="0">
              <a:lnSpc>
                <a:spcPts val="2500"/>
              </a:lnSpc>
              <a:spcBef>
                <a:spcPts val="0"/>
              </a:spcBef>
              <a:spcAft>
                <a:spcPct val="0"/>
              </a:spcAft>
              <a:buClr>
                <a:schemeClr val="accent1"/>
              </a:buClr>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000" b="1" dirty="0">
                <a:solidFill>
                  <a:srgbClr val="9B3540"/>
                </a:solidFill>
                <a:latin typeface="Calibri Light" pitchFamily="34" charset="0"/>
                <a:cs typeface="Calibri Light" pitchFamily="34" charset="0"/>
              </a:rPr>
              <a:t>Die </a:t>
            </a:r>
            <a:r>
              <a:rPr lang="de-DE" sz="2000" b="1" dirty="0" smtClean="0">
                <a:solidFill>
                  <a:srgbClr val="9B3540"/>
                </a:solidFill>
                <a:latin typeface="Calibri Light" pitchFamily="34" charset="0"/>
                <a:cs typeface="Calibri Light" pitchFamily="34" charset="0"/>
              </a:rPr>
              <a:t>Hauptabteilung Pastorales Personal nimmt </a:t>
            </a:r>
            <a:r>
              <a:rPr lang="de-DE" sz="2000" b="1" dirty="0" smtClean="0">
                <a:solidFill>
                  <a:srgbClr val="9B3540"/>
                </a:solidFill>
                <a:latin typeface="Calibri Light" pitchFamily="34" charset="0"/>
                <a:cs typeface="Calibri Light" pitchFamily="34" charset="0"/>
              </a:rPr>
              <a:t>diese gerne entgegen. </a:t>
            </a:r>
            <a:endParaRPr lang="de-DE" sz="2000" b="1" dirty="0">
              <a:solidFill>
                <a:srgbClr val="9B3540"/>
              </a:solidFill>
              <a:latin typeface="Calibri Light" pitchFamily="34" charset="0"/>
              <a:cs typeface="Calibri Light" pitchFamily="34" charset="0"/>
            </a:endParaRPr>
          </a:p>
        </p:txBody>
      </p:sp>
    </p:spTree>
    <p:extLst>
      <p:ext uri="{BB962C8B-B14F-4D97-AF65-F5344CB8AC3E}">
        <p14:creationId xmlns:p14="http://schemas.microsoft.com/office/powerpoint/2010/main" val="3869876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922694"/>
            <a:ext cx="9144000" cy="6144322"/>
            <a:chOff x="1148576" y="0"/>
            <a:chExt cx="7985185" cy="5943600"/>
          </a:xfrm>
        </p:grpSpPr>
        <p:pic>
          <p:nvPicPr>
            <p:cNvPr id="6" name="Grafik 5"/>
            <p:cNvPicPr>
              <a:picLocks noChangeAspect="1"/>
            </p:cNvPicPr>
            <p:nvPr/>
          </p:nvPicPr>
          <p:blipFill rotWithShape="1">
            <a:blip r:embed="rId2"/>
            <a:srcRect l="12477" b="13333"/>
            <a:stretch/>
          </p:blipFill>
          <p:spPr>
            <a:xfrm>
              <a:off x="1148576" y="0"/>
              <a:ext cx="7985185" cy="5943600"/>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3218" t="6365" r="3063" b="2327"/>
            <a:stretch/>
          </p:blipFill>
          <p:spPr>
            <a:xfrm>
              <a:off x="2137219" y="2024476"/>
              <a:ext cx="3247309" cy="231432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Pfeil nach rechts 4">
            <a:hlinkClick r:id="rId4"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7" name="Pfeil nach rechts 6">
            <a:hlinkClick r:id="rId5" action="ppaction://hlinksldjump"/>
          </p:cNvPr>
          <p:cNvSpPr/>
          <p:nvPr/>
        </p:nvSpPr>
        <p:spPr>
          <a:xfrm flipH="1">
            <a:off x="658350" y="6299199"/>
            <a:ext cx="171685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 zum Anfang</a:t>
            </a:r>
            <a:endParaRPr lang="de-DE" sz="1200" dirty="0">
              <a:solidFill>
                <a:schemeClr val="tx1"/>
              </a:solidFill>
            </a:endParaRPr>
          </a:p>
        </p:txBody>
      </p:sp>
      <p:sp>
        <p:nvSpPr>
          <p:cNvPr id="8" name="Titel 1"/>
          <p:cNvSpPr txBox="1">
            <a:spLocks/>
          </p:cNvSpPr>
          <p:nvPr/>
        </p:nvSpPr>
        <p:spPr bwMode="auto">
          <a:xfrm>
            <a:off x="624254" y="867189"/>
            <a:ext cx="8062546" cy="6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lnSpc>
                <a:spcPts val="6500"/>
              </a:lnSpc>
              <a:spcBef>
                <a:spcPct val="0"/>
              </a:spcBef>
              <a:spcAft>
                <a:spcPct val="0"/>
              </a:spcAft>
              <a:defRPr sz="6700" b="1" kern="1200">
                <a:solidFill>
                  <a:schemeClr val="tx2"/>
                </a:solidFill>
                <a:latin typeface="Calibri" pitchFamily="34" charset="0"/>
                <a:ea typeface="MS PGothic" pitchFamily="34" charset="-128"/>
                <a:cs typeface="Calibri"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sz="3600" dirty="0" smtClean="0"/>
              <a:t>Haben Sie noch Fragen oder Anregungen?</a:t>
            </a:r>
            <a:endParaRPr lang="de-DE" sz="3600" dirty="0"/>
          </a:p>
        </p:txBody>
      </p:sp>
      <p:sp>
        <p:nvSpPr>
          <p:cNvPr id="9" name="Textplatzhalter 3"/>
          <p:cNvSpPr txBox="1">
            <a:spLocks/>
          </p:cNvSpPr>
          <p:nvPr/>
        </p:nvSpPr>
        <p:spPr>
          <a:xfrm>
            <a:off x="540726" y="1623399"/>
            <a:ext cx="8062547" cy="341121"/>
          </a:xfrm>
          <a:prstGeom prst="rect">
            <a:avLst/>
          </a:prstGeom>
        </p:spPr>
        <p:txBody>
          <a:bodyPr>
            <a:noAutofit/>
          </a:bodyPr>
          <a:lstStyle>
            <a:lvl1pPr marL="0" indent="0" algn="l" defTabSz="457200" rtl="0" eaLnBrk="0" fontAlgn="base" hangingPunct="0">
              <a:spcBef>
                <a:spcPts val="0"/>
              </a:spcBef>
              <a:spcAft>
                <a:spcPts val="2400"/>
              </a:spcAft>
              <a:buFont typeface="Arial" pitchFamily="34" charset="0"/>
              <a:buNone/>
              <a:defRPr lang="de-DE" sz="2400" kern="1200" baseline="0" dirty="0" smtClean="0">
                <a:solidFill>
                  <a:schemeClr val="accent1"/>
                </a:solidFill>
                <a:latin typeface="Calibri" pitchFamily="34" charset="0"/>
                <a:ea typeface="MS PGothic" pitchFamily="34" charset="-128"/>
                <a:cs typeface="ＭＳ Ｐゴシック" charset="0"/>
              </a:defRPr>
            </a:lvl1pPr>
            <a:lvl2pPr marL="0" indent="0" algn="l" defTabSz="457200" rtl="0" eaLnBrk="0" fontAlgn="base" hangingPunct="0">
              <a:lnSpc>
                <a:spcPts val="2500"/>
              </a:lnSpc>
              <a:spcBef>
                <a:spcPts val="0"/>
              </a:spcBef>
              <a:spcAft>
                <a:spcPts val="2500"/>
              </a:spcAft>
              <a:buFont typeface="Arial" pitchFamily="34" charset="0"/>
              <a:buNone/>
              <a:defRPr lang="de-DE" sz="2000" kern="1200" baseline="0" dirty="0" smtClean="0">
                <a:solidFill>
                  <a:schemeClr val="tx1"/>
                </a:solidFill>
                <a:latin typeface="Calibri Light" pitchFamily="34" charset="0"/>
                <a:ea typeface="MS PGothic" pitchFamily="34" charset="-128"/>
                <a:cs typeface="+mn-cs"/>
              </a:defRPr>
            </a:lvl2pPr>
            <a:lvl3pPr marL="261938" indent="-261938"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3pPr>
            <a:lvl4pPr marL="603250" indent="-239713"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4pPr>
            <a:lvl5pPr marL="900113" indent="-276225" algn="l" defTabSz="457200" rtl="0" eaLnBrk="0" fontAlgn="base" hangingPunct="0">
              <a:lnSpc>
                <a:spcPts val="2500"/>
              </a:lnSpc>
              <a:spcBef>
                <a:spcPts val="0"/>
              </a:spcBef>
              <a:spcAft>
                <a:spcPct val="0"/>
              </a:spcAft>
              <a:buClr>
                <a:schemeClr val="accent1"/>
              </a:buClr>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000" b="1" dirty="0" smtClean="0">
                <a:solidFill>
                  <a:srgbClr val="9B3540"/>
                </a:solidFill>
                <a:latin typeface="Calibri Light" pitchFamily="34" charset="0"/>
                <a:cs typeface="Calibri Light" pitchFamily="34" charset="0"/>
              </a:rPr>
              <a:t>Die Hauptabteilung Schule und Religionsunterricht nimmt </a:t>
            </a:r>
            <a:r>
              <a:rPr lang="de-DE" sz="2000" b="1" dirty="0" smtClean="0">
                <a:solidFill>
                  <a:srgbClr val="9B3540"/>
                </a:solidFill>
                <a:latin typeface="Calibri Light" pitchFamily="34" charset="0"/>
                <a:cs typeface="Calibri Light" pitchFamily="34" charset="0"/>
              </a:rPr>
              <a:t>diese gerne entgegen. </a:t>
            </a:r>
            <a:endParaRPr lang="de-DE" sz="2000" b="1" dirty="0">
              <a:solidFill>
                <a:srgbClr val="9B3540"/>
              </a:solidFill>
              <a:latin typeface="Calibri Light" pitchFamily="34" charset="0"/>
              <a:cs typeface="Calibri Light" pitchFamily="34" charset="0"/>
            </a:endParaRPr>
          </a:p>
        </p:txBody>
      </p:sp>
    </p:spTree>
    <p:extLst>
      <p:ext uri="{BB962C8B-B14F-4D97-AF65-F5344CB8AC3E}">
        <p14:creationId xmlns:p14="http://schemas.microsoft.com/office/powerpoint/2010/main" val="30568070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Dürfen wir vorstellen?   </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5</a:t>
            </a:fld>
            <a:endParaRPr lang="de-DE" dirty="0"/>
          </a:p>
        </p:txBody>
      </p:sp>
      <p:sp>
        <p:nvSpPr>
          <p:cNvPr id="4" name="Textplatzhalter 3"/>
          <p:cNvSpPr>
            <a:spLocks noGrp="1"/>
          </p:cNvSpPr>
          <p:nvPr>
            <p:ph type="body" sz="quarter" idx="13"/>
          </p:nvPr>
        </p:nvSpPr>
        <p:spPr>
          <a:xfrm>
            <a:off x="624254" y="1606551"/>
            <a:ext cx="8062547" cy="377697"/>
          </a:xfrm>
        </p:spPr>
        <p:txBody>
          <a:bodyPr>
            <a:normAutofit/>
          </a:bodyPr>
          <a:lstStyle/>
          <a:p>
            <a:r>
              <a:rPr lang="de-DE" sz="2000" dirty="0" smtClean="0"/>
              <a:t>Ihre neue Arbeitswelt</a:t>
            </a:r>
            <a:endParaRPr lang="de-DE" sz="2000" dirty="0"/>
          </a:p>
        </p:txBody>
      </p:sp>
      <p:sp>
        <p:nvSpPr>
          <p:cNvPr id="6" name="Textfeld 5"/>
          <p:cNvSpPr txBox="1"/>
          <p:nvPr/>
        </p:nvSpPr>
        <p:spPr>
          <a:xfrm>
            <a:off x="561476" y="2174347"/>
            <a:ext cx="4094051" cy="1754326"/>
          </a:xfrm>
          <a:prstGeom prst="rect">
            <a:avLst/>
          </a:prstGeom>
          <a:noFill/>
        </p:spPr>
        <p:txBody>
          <a:bodyPr wrap="square" rtlCol="0">
            <a:spAutoFit/>
          </a:bodyPr>
          <a:lstStyle/>
          <a:p>
            <a:pPr algn="just"/>
            <a:r>
              <a:rPr lang="de-DE" dirty="0" smtClean="0"/>
              <a:t>Diese </a:t>
            </a:r>
            <a:r>
              <a:rPr lang="de-DE" dirty="0"/>
              <a:t>Präsentation enthält viele nützliche Informationen rund um </a:t>
            </a:r>
            <a:r>
              <a:rPr lang="de-DE" dirty="0" smtClean="0"/>
              <a:t>Ihren </a:t>
            </a:r>
            <a:r>
              <a:rPr lang="de-DE" dirty="0"/>
              <a:t>Arbeitgeber und </a:t>
            </a:r>
            <a:r>
              <a:rPr lang="de-DE" dirty="0" smtClean="0"/>
              <a:t>Ihr  Arbeitsverhältnis.</a:t>
            </a:r>
          </a:p>
          <a:p>
            <a:pPr algn="just"/>
            <a:endParaRPr lang="de-DE" dirty="0" smtClean="0"/>
          </a:p>
          <a:p>
            <a:pPr algn="just"/>
            <a:r>
              <a:rPr lang="de-DE" dirty="0" smtClean="0"/>
              <a:t>Sie </a:t>
            </a:r>
            <a:r>
              <a:rPr lang="de-DE" dirty="0"/>
              <a:t>ist interaktiv - klicken Sie sich durch und wählen Sie aus, was Sie </a:t>
            </a:r>
            <a:r>
              <a:rPr lang="de-DE" dirty="0" smtClean="0"/>
              <a:t>interessiert.</a:t>
            </a:r>
          </a:p>
        </p:txBody>
      </p:sp>
      <p:pic>
        <p:nvPicPr>
          <p:cNvPr id="9" name="Grafik 8" descr="lebenmitdemcoronavirus1"/>
          <p:cNvPicPr>
            <a:picLocks noChangeAspect="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4253" y="5015651"/>
            <a:ext cx="1301163" cy="1366768"/>
          </a:xfrm>
          <a:prstGeom prst="rect">
            <a:avLst/>
          </a:prstGeom>
        </p:spPr>
      </p:pic>
      <p:sp>
        <p:nvSpPr>
          <p:cNvPr id="10" name="Textfeld 9"/>
          <p:cNvSpPr txBox="1"/>
          <p:nvPr/>
        </p:nvSpPr>
        <p:spPr>
          <a:xfrm>
            <a:off x="1728217" y="5098871"/>
            <a:ext cx="6958584" cy="1200329"/>
          </a:xfrm>
          <a:prstGeom prst="rect">
            <a:avLst/>
          </a:prstGeom>
          <a:noFill/>
        </p:spPr>
        <p:txBody>
          <a:bodyPr wrap="square" rtlCol="0">
            <a:spAutoFit/>
          </a:bodyPr>
          <a:lstStyle/>
          <a:p>
            <a:pPr algn="just"/>
            <a:r>
              <a:rPr lang="de-DE" dirty="0"/>
              <a:t>Finden Sie heraus, wer wir sind und was wir bieten. Entdecken Sie unsere Angebote an die Mitarbeitenden. Lernen Sie die Regeln der Dienstgemeinschaft kennen. Erhalten Sie Antworten auf häufig gestellte Fragen.  </a:t>
            </a:r>
          </a:p>
        </p:txBody>
      </p:sp>
      <p:pic>
        <p:nvPicPr>
          <p:cNvPr id="11" name="Grafik 10">
            <a:hlinkClick r:id="rId3"/>
          </p:cNvPr>
          <p:cNvPicPr>
            <a:picLocks noChangeAspect="1"/>
          </p:cNvPicPr>
          <p:nvPr/>
        </p:nvPicPr>
        <p:blipFill>
          <a:blip r:embed="rId4">
            <a:clrChange>
              <a:clrFrom>
                <a:srgbClr val="000000"/>
              </a:clrFrom>
              <a:clrTo>
                <a:srgbClr val="000000">
                  <a:alpha val="0"/>
                </a:srgbClr>
              </a:clrTo>
            </a:clrChange>
          </a:blip>
          <a:stretch>
            <a:fillRect/>
          </a:stretch>
        </p:blipFill>
        <p:spPr>
          <a:xfrm>
            <a:off x="4794622" y="1213922"/>
            <a:ext cx="3892179" cy="3801729"/>
          </a:xfrm>
          <a:prstGeom prst="rect">
            <a:avLst/>
          </a:prstGeom>
        </p:spPr>
      </p:pic>
      <p:pic>
        <p:nvPicPr>
          <p:cNvPr id="7" name="Grafik 6" descr="Levitating In A Park Free Stock Photo - Public Domain Pictures"/>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18304" y="1727293"/>
            <a:ext cx="1451849" cy="1451849"/>
          </a:xfrm>
          <a:prstGeom prst="rect">
            <a:avLst/>
          </a:prstGeom>
        </p:spPr>
      </p:pic>
      <p:sp>
        <p:nvSpPr>
          <p:cNvPr id="12" name="Pfeil nach rechts 11">
            <a:hlinkClick r:id="rId6"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9033663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922694"/>
            <a:ext cx="9144000" cy="6144322"/>
            <a:chOff x="1148576" y="0"/>
            <a:chExt cx="7985185" cy="5943600"/>
          </a:xfrm>
        </p:grpSpPr>
        <p:pic>
          <p:nvPicPr>
            <p:cNvPr id="6" name="Grafik 5"/>
            <p:cNvPicPr>
              <a:picLocks noChangeAspect="1"/>
            </p:cNvPicPr>
            <p:nvPr/>
          </p:nvPicPr>
          <p:blipFill rotWithShape="1">
            <a:blip r:embed="rId2"/>
            <a:srcRect l="12477" b="13333"/>
            <a:stretch/>
          </p:blipFill>
          <p:spPr>
            <a:xfrm>
              <a:off x="1148576" y="0"/>
              <a:ext cx="7985185" cy="5943600"/>
            </a:xfrm>
            <a:prstGeom prst="rect">
              <a:avLst/>
            </a:prstGeom>
          </p:spPr>
        </p:pic>
        <p:pic>
          <p:nvPicPr>
            <p:cNvPr id="2" name="Grafik 1"/>
            <p:cNvPicPr>
              <a:picLocks noChangeAspect="1"/>
            </p:cNvPicPr>
            <p:nvPr/>
          </p:nvPicPr>
          <p:blipFill rotWithShape="1">
            <a:blip r:embed="rId3">
              <a:extLst>
                <a:ext uri="{28A0092B-C50C-407E-A947-70E740481C1C}">
                  <a14:useLocalDpi xmlns:a14="http://schemas.microsoft.com/office/drawing/2010/main" val="0"/>
                </a:ext>
              </a:extLst>
            </a:blip>
            <a:srcRect l="1172" r="1737" b="3119"/>
            <a:stretch/>
          </p:blipFill>
          <p:spPr>
            <a:xfrm>
              <a:off x="2129610" y="2052348"/>
              <a:ext cx="3254916" cy="2269608"/>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Pfeil nach rechts 4">
            <a:hlinkClick r:id="rId4"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7" name="Pfeil nach rechts 6">
            <a:hlinkClick r:id="rId5" action="ppaction://hlinksldjump"/>
          </p:cNvPr>
          <p:cNvSpPr/>
          <p:nvPr/>
        </p:nvSpPr>
        <p:spPr>
          <a:xfrm flipH="1">
            <a:off x="658350" y="6299199"/>
            <a:ext cx="171685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 zum Anfang</a:t>
            </a:r>
            <a:endParaRPr lang="de-DE" sz="1200" dirty="0">
              <a:solidFill>
                <a:schemeClr val="tx1"/>
              </a:solidFill>
            </a:endParaRPr>
          </a:p>
        </p:txBody>
      </p:sp>
      <p:sp>
        <p:nvSpPr>
          <p:cNvPr id="8" name="Titel 1"/>
          <p:cNvSpPr txBox="1">
            <a:spLocks/>
          </p:cNvSpPr>
          <p:nvPr/>
        </p:nvSpPr>
        <p:spPr bwMode="auto">
          <a:xfrm>
            <a:off x="624254" y="867189"/>
            <a:ext cx="8062546" cy="6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lnSpc>
                <a:spcPts val="6500"/>
              </a:lnSpc>
              <a:spcBef>
                <a:spcPct val="0"/>
              </a:spcBef>
              <a:spcAft>
                <a:spcPct val="0"/>
              </a:spcAft>
              <a:defRPr sz="6700" b="1" kern="1200">
                <a:solidFill>
                  <a:schemeClr val="tx2"/>
                </a:solidFill>
                <a:latin typeface="Calibri" pitchFamily="34" charset="0"/>
                <a:ea typeface="MS PGothic" pitchFamily="34" charset="-128"/>
                <a:cs typeface="Calibri"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sz="3600" dirty="0" smtClean="0"/>
              <a:t>Haben Sie noch Fragen oder Anregungen?</a:t>
            </a:r>
            <a:endParaRPr lang="de-DE" sz="3600" dirty="0"/>
          </a:p>
        </p:txBody>
      </p:sp>
      <p:sp>
        <p:nvSpPr>
          <p:cNvPr id="9" name="Textplatzhalter 3"/>
          <p:cNvSpPr txBox="1">
            <a:spLocks/>
          </p:cNvSpPr>
          <p:nvPr/>
        </p:nvSpPr>
        <p:spPr>
          <a:xfrm>
            <a:off x="540726" y="1623399"/>
            <a:ext cx="8062547" cy="341121"/>
          </a:xfrm>
          <a:prstGeom prst="rect">
            <a:avLst/>
          </a:prstGeom>
        </p:spPr>
        <p:txBody>
          <a:bodyPr>
            <a:noAutofit/>
          </a:bodyPr>
          <a:lstStyle>
            <a:lvl1pPr marL="0" indent="0" algn="l" defTabSz="457200" rtl="0" eaLnBrk="0" fontAlgn="base" hangingPunct="0">
              <a:spcBef>
                <a:spcPts val="0"/>
              </a:spcBef>
              <a:spcAft>
                <a:spcPts val="2400"/>
              </a:spcAft>
              <a:buFont typeface="Arial" pitchFamily="34" charset="0"/>
              <a:buNone/>
              <a:defRPr lang="de-DE" sz="2400" kern="1200" baseline="0" dirty="0" smtClean="0">
                <a:solidFill>
                  <a:schemeClr val="accent1"/>
                </a:solidFill>
                <a:latin typeface="Calibri" pitchFamily="34" charset="0"/>
                <a:ea typeface="MS PGothic" pitchFamily="34" charset="-128"/>
                <a:cs typeface="ＭＳ Ｐゴシック" charset="0"/>
              </a:defRPr>
            </a:lvl1pPr>
            <a:lvl2pPr marL="0" indent="0" algn="l" defTabSz="457200" rtl="0" eaLnBrk="0" fontAlgn="base" hangingPunct="0">
              <a:lnSpc>
                <a:spcPts val="2500"/>
              </a:lnSpc>
              <a:spcBef>
                <a:spcPts val="0"/>
              </a:spcBef>
              <a:spcAft>
                <a:spcPts val="2500"/>
              </a:spcAft>
              <a:buFont typeface="Arial" pitchFamily="34" charset="0"/>
              <a:buNone/>
              <a:defRPr lang="de-DE" sz="2000" kern="1200" baseline="0" dirty="0" smtClean="0">
                <a:solidFill>
                  <a:schemeClr val="tx1"/>
                </a:solidFill>
                <a:latin typeface="Calibri Light" pitchFamily="34" charset="0"/>
                <a:ea typeface="MS PGothic" pitchFamily="34" charset="-128"/>
                <a:cs typeface="+mn-cs"/>
              </a:defRPr>
            </a:lvl2pPr>
            <a:lvl3pPr marL="261938" indent="-261938"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3pPr>
            <a:lvl4pPr marL="603250" indent="-239713"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4pPr>
            <a:lvl5pPr marL="900113" indent="-276225" algn="l" defTabSz="457200" rtl="0" eaLnBrk="0" fontAlgn="base" hangingPunct="0">
              <a:lnSpc>
                <a:spcPts val="2500"/>
              </a:lnSpc>
              <a:spcBef>
                <a:spcPts val="0"/>
              </a:spcBef>
              <a:spcAft>
                <a:spcPct val="0"/>
              </a:spcAft>
              <a:buClr>
                <a:schemeClr val="accent1"/>
              </a:buClr>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000" b="1" dirty="0">
                <a:solidFill>
                  <a:srgbClr val="9B3540"/>
                </a:solidFill>
                <a:latin typeface="Calibri Light" pitchFamily="34" charset="0"/>
                <a:cs typeface="Calibri Light" pitchFamily="34" charset="0"/>
              </a:rPr>
              <a:t>Die </a:t>
            </a:r>
            <a:r>
              <a:rPr lang="de-DE" sz="2000" b="1" dirty="0" smtClean="0">
                <a:solidFill>
                  <a:srgbClr val="9B3540"/>
                </a:solidFill>
                <a:latin typeface="Calibri Light" pitchFamily="34" charset="0"/>
                <a:cs typeface="Calibri Light" pitchFamily="34" charset="0"/>
              </a:rPr>
              <a:t>Hauptabteilung Personal-Bezüge-Kindertagesstätten nimmt </a:t>
            </a:r>
            <a:r>
              <a:rPr lang="de-DE" sz="2000" b="1" dirty="0" smtClean="0">
                <a:solidFill>
                  <a:srgbClr val="9B3540"/>
                </a:solidFill>
                <a:latin typeface="Calibri Light" pitchFamily="34" charset="0"/>
                <a:cs typeface="Calibri Light" pitchFamily="34" charset="0"/>
              </a:rPr>
              <a:t>diese gerne entgegen. </a:t>
            </a:r>
            <a:endParaRPr lang="de-DE" sz="2000" b="1" dirty="0">
              <a:solidFill>
                <a:srgbClr val="9B3540"/>
              </a:solidFill>
              <a:latin typeface="Calibri Light" pitchFamily="34" charset="0"/>
              <a:cs typeface="Calibri Light" pitchFamily="34" charset="0"/>
            </a:endParaRPr>
          </a:p>
        </p:txBody>
      </p:sp>
    </p:spTree>
    <p:extLst>
      <p:ext uri="{BB962C8B-B14F-4D97-AF65-F5344CB8AC3E}">
        <p14:creationId xmlns:p14="http://schemas.microsoft.com/office/powerpoint/2010/main" val="58738101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pieren 2"/>
          <p:cNvGrpSpPr/>
          <p:nvPr/>
        </p:nvGrpSpPr>
        <p:grpSpPr>
          <a:xfrm>
            <a:off x="0" y="905276"/>
            <a:ext cx="9144000" cy="6144322"/>
            <a:chOff x="1148576" y="0"/>
            <a:chExt cx="7985185" cy="5943600"/>
          </a:xfrm>
        </p:grpSpPr>
        <p:pic>
          <p:nvPicPr>
            <p:cNvPr id="6" name="Grafik 5"/>
            <p:cNvPicPr>
              <a:picLocks noChangeAspect="1"/>
            </p:cNvPicPr>
            <p:nvPr/>
          </p:nvPicPr>
          <p:blipFill rotWithShape="1">
            <a:blip r:embed="rId2"/>
            <a:srcRect l="12477" b="13333"/>
            <a:stretch/>
          </p:blipFill>
          <p:spPr>
            <a:xfrm>
              <a:off x="1148576" y="0"/>
              <a:ext cx="7985185" cy="5943600"/>
            </a:xfrm>
            <a:prstGeom prst="rect">
              <a:avLst/>
            </a:prstGeom>
          </p:spPr>
        </p:pic>
        <p:pic>
          <p:nvPicPr>
            <p:cNvPr id="2" name="Grafik 1"/>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l="7245" t="4105" r="13328" b="2547"/>
            <a:stretch/>
          </p:blipFill>
          <p:spPr>
            <a:xfrm rot="5400000">
              <a:off x="2604209" y="1581303"/>
              <a:ext cx="2284206" cy="3230801"/>
            </a:xfrm>
            <a:prstGeom prst="rect">
              <a:avLst/>
            </a:prstGeom>
            <a:no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sp>
        <p:nvSpPr>
          <p:cNvPr id="5" name="Pfeil nach rechts 4">
            <a:hlinkClick r:id="rId5"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
        <p:nvSpPr>
          <p:cNvPr id="7" name="Pfeil nach rechts 6">
            <a:hlinkClick r:id="rId6" action="ppaction://hlinksldjump"/>
          </p:cNvPr>
          <p:cNvSpPr/>
          <p:nvPr/>
        </p:nvSpPr>
        <p:spPr>
          <a:xfrm flipH="1">
            <a:off x="658350" y="6299199"/>
            <a:ext cx="171685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 zum Anfang</a:t>
            </a:r>
            <a:endParaRPr lang="de-DE" sz="1200" dirty="0">
              <a:solidFill>
                <a:schemeClr val="tx1"/>
              </a:solidFill>
            </a:endParaRPr>
          </a:p>
        </p:txBody>
      </p:sp>
      <p:sp>
        <p:nvSpPr>
          <p:cNvPr id="8" name="Titel 1"/>
          <p:cNvSpPr txBox="1">
            <a:spLocks/>
          </p:cNvSpPr>
          <p:nvPr/>
        </p:nvSpPr>
        <p:spPr bwMode="auto">
          <a:xfrm>
            <a:off x="624254" y="867189"/>
            <a:ext cx="8062546" cy="611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algn="l" defTabSz="457200" rtl="0" eaLnBrk="0" fontAlgn="base" hangingPunct="0">
              <a:lnSpc>
                <a:spcPts val="6500"/>
              </a:lnSpc>
              <a:spcBef>
                <a:spcPct val="0"/>
              </a:spcBef>
              <a:spcAft>
                <a:spcPct val="0"/>
              </a:spcAft>
              <a:defRPr sz="6700" b="1" kern="1200">
                <a:solidFill>
                  <a:schemeClr val="tx2"/>
                </a:solidFill>
                <a:latin typeface="Calibri" pitchFamily="34" charset="0"/>
                <a:ea typeface="MS PGothic" pitchFamily="34" charset="-128"/>
                <a:cs typeface="Calibri" pitchFamily="34"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de-DE" sz="3600" dirty="0" smtClean="0"/>
              <a:t>Haben Sie noch Fragen oder Anregungen?</a:t>
            </a:r>
            <a:endParaRPr lang="de-DE" sz="3600" dirty="0"/>
          </a:p>
        </p:txBody>
      </p:sp>
      <p:sp>
        <p:nvSpPr>
          <p:cNvPr id="9" name="Textplatzhalter 3"/>
          <p:cNvSpPr txBox="1">
            <a:spLocks/>
          </p:cNvSpPr>
          <p:nvPr/>
        </p:nvSpPr>
        <p:spPr>
          <a:xfrm>
            <a:off x="540726" y="1623399"/>
            <a:ext cx="8062547" cy="341121"/>
          </a:xfrm>
          <a:prstGeom prst="rect">
            <a:avLst/>
          </a:prstGeom>
        </p:spPr>
        <p:txBody>
          <a:bodyPr>
            <a:noAutofit/>
          </a:bodyPr>
          <a:lstStyle>
            <a:lvl1pPr marL="0" indent="0" algn="l" defTabSz="457200" rtl="0" eaLnBrk="0" fontAlgn="base" hangingPunct="0">
              <a:spcBef>
                <a:spcPts val="0"/>
              </a:spcBef>
              <a:spcAft>
                <a:spcPts val="2400"/>
              </a:spcAft>
              <a:buFont typeface="Arial" pitchFamily="34" charset="0"/>
              <a:buNone/>
              <a:defRPr lang="de-DE" sz="2400" kern="1200" baseline="0" dirty="0" smtClean="0">
                <a:solidFill>
                  <a:schemeClr val="accent1"/>
                </a:solidFill>
                <a:latin typeface="Calibri" pitchFamily="34" charset="0"/>
                <a:ea typeface="MS PGothic" pitchFamily="34" charset="-128"/>
                <a:cs typeface="ＭＳ Ｐゴシック" charset="0"/>
              </a:defRPr>
            </a:lvl1pPr>
            <a:lvl2pPr marL="0" indent="0" algn="l" defTabSz="457200" rtl="0" eaLnBrk="0" fontAlgn="base" hangingPunct="0">
              <a:lnSpc>
                <a:spcPts val="2500"/>
              </a:lnSpc>
              <a:spcBef>
                <a:spcPts val="0"/>
              </a:spcBef>
              <a:spcAft>
                <a:spcPts val="2500"/>
              </a:spcAft>
              <a:buFont typeface="Arial" pitchFamily="34" charset="0"/>
              <a:buNone/>
              <a:defRPr lang="de-DE" sz="2000" kern="1200" baseline="0" dirty="0" smtClean="0">
                <a:solidFill>
                  <a:schemeClr val="tx1"/>
                </a:solidFill>
                <a:latin typeface="Calibri Light" pitchFamily="34" charset="0"/>
                <a:ea typeface="MS PGothic" pitchFamily="34" charset="-128"/>
                <a:cs typeface="+mn-cs"/>
              </a:defRPr>
            </a:lvl2pPr>
            <a:lvl3pPr marL="261938" indent="-261938"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3pPr>
            <a:lvl4pPr marL="603250" indent="-239713" algn="l" defTabSz="457200" rtl="0" eaLnBrk="0" fontAlgn="base" hangingPunct="0">
              <a:lnSpc>
                <a:spcPts val="2500"/>
              </a:lnSpc>
              <a:spcBef>
                <a:spcPts val="0"/>
              </a:spcBef>
              <a:spcAft>
                <a:spcPts val="1200"/>
              </a:spcAft>
              <a:buClr>
                <a:schemeClr val="accent1"/>
              </a:buClr>
              <a:buFont typeface="Arial" pitchFamily="34" charset="0"/>
              <a:buChar char="•"/>
              <a:defRPr lang="de-DE" sz="2000" kern="1200" baseline="0" dirty="0" smtClean="0">
                <a:solidFill>
                  <a:schemeClr val="tx1"/>
                </a:solidFill>
                <a:latin typeface="Calibri Light" pitchFamily="34" charset="0"/>
                <a:ea typeface="MS PGothic" pitchFamily="34" charset="-128"/>
                <a:cs typeface="+mn-cs"/>
              </a:defRPr>
            </a:lvl4pPr>
            <a:lvl5pPr marL="900113" indent="-276225" algn="l" defTabSz="457200" rtl="0" eaLnBrk="0" fontAlgn="base" hangingPunct="0">
              <a:lnSpc>
                <a:spcPts val="2500"/>
              </a:lnSpc>
              <a:spcBef>
                <a:spcPts val="0"/>
              </a:spcBef>
              <a:spcAft>
                <a:spcPct val="0"/>
              </a:spcAft>
              <a:buClr>
                <a:schemeClr val="accent1"/>
              </a:buClr>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de-DE" sz="2000" b="1" dirty="0">
                <a:solidFill>
                  <a:srgbClr val="9B3540"/>
                </a:solidFill>
                <a:latin typeface="Calibri Light" pitchFamily="34" charset="0"/>
                <a:cs typeface="Calibri Light" pitchFamily="34" charset="0"/>
              </a:rPr>
              <a:t>Die Stabsstelle Diözesane Entwicklung </a:t>
            </a:r>
            <a:r>
              <a:rPr lang="de-DE" sz="2000" b="1" dirty="0" smtClean="0">
                <a:solidFill>
                  <a:srgbClr val="9B3540"/>
                </a:solidFill>
                <a:latin typeface="Calibri Light" pitchFamily="34" charset="0"/>
                <a:cs typeface="Calibri Light" pitchFamily="34" charset="0"/>
              </a:rPr>
              <a:t>nimmt diese gerne entgegen. </a:t>
            </a:r>
            <a:endParaRPr lang="de-DE" sz="2000" b="1" dirty="0">
              <a:solidFill>
                <a:srgbClr val="9B3540"/>
              </a:solidFill>
              <a:latin typeface="Calibri Light" pitchFamily="34" charset="0"/>
              <a:cs typeface="Calibri Light" pitchFamily="34" charset="0"/>
            </a:endParaRPr>
          </a:p>
        </p:txBody>
      </p:sp>
    </p:spTree>
    <p:extLst>
      <p:ext uri="{BB962C8B-B14F-4D97-AF65-F5344CB8AC3E}">
        <p14:creationId xmlns:p14="http://schemas.microsoft.com/office/powerpoint/2010/main" val="225127699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24254" y="2429930"/>
            <a:ext cx="8519746" cy="1355686"/>
          </a:xfrm>
        </p:spPr>
        <p:txBody>
          <a:bodyPr/>
          <a:lstStyle/>
          <a:p>
            <a:pPr>
              <a:lnSpc>
                <a:spcPts val="5700"/>
              </a:lnSpc>
            </a:pPr>
            <a:r>
              <a:rPr lang="de-DE" sz="4400" spc="-60" dirty="0" smtClean="0"/>
              <a:t>Vielen Dank für Ihre Aufmerksamkeit</a:t>
            </a:r>
            <a:endParaRPr lang="de-DE" sz="4400" spc="-60" dirty="0"/>
          </a:p>
        </p:txBody>
      </p:sp>
      <p:sp>
        <p:nvSpPr>
          <p:cNvPr id="3" name="Untertitel 2"/>
          <p:cNvSpPr>
            <a:spLocks noGrp="1"/>
          </p:cNvSpPr>
          <p:nvPr>
            <p:ph type="subTitle" idx="1"/>
          </p:nvPr>
        </p:nvSpPr>
        <p:spPr>
          <a:xfrm>
            <a:off x="624254" y="3078346"/>
            <a:ext cx="6923088" cy="568103"/>
          </a:xfrm>
        </p:spPr>
        <p:txBody>
          <a:bodyPr>
            <a:normAutofit/>
          </a:bodyPr>
          <a:lstStyle/>
          <a:p>
            <a:r>
              <a:rPr lang="de-DE" sz="3200" b="1" dirty="0" smtClean="0"/>
              <a:t>Wir wünschen Ihnen einen guten Start!</a:t>
            </a:r>
            <a:endParaRPr lang="de-DE" sz="3200" b="1" dirty="0"/>
          </a:p>
        </p:txBody>
      </p:sp>
      <p:sp>
        <p:nvSpPr>
          <p:cNvPr id="5" name="Pfeil nach rechts 4">
            <a:hlinkClick r:id="rId2" action="ppaction://hlinksldjump"/>
          </p:cNvPr>
          <p:cNvSpPr/>
          <p:nvPr/>
        </p:nvSpPr>
        <p:spPr>
          <a:xfrm flipH="1">
            <a:off x="658350" y="6299199"/>
            <a:ext cx="2006790"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Zurück an Anfang</a:t>
            </a:r>
            <a:endParaRPr lang="de-DE" sz="1200" dirty="0">
              <a:solidFill>
                <a:schemeClr val="tx1"/>
              </a:solidFill>
            </a:endParaRPr>
          </a:p>
        </p:txBody>
      </p:sp>
      <p:pic>
        <p:nvPicPr>
          <p:cNvPr id="9" name="Grafik 8" descr="Blumen Clipart Kostenloses Stock Bild - Public Domain Pictures"/>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26792" y="3646449"/>
            <a:ext cx="2831592" cy="2355370"/>
          </a:xfrm>
          <a:prstGeom prst="rect">
            <a:avLst/>
          </a:prstGeom>
        </p:spPr>
      </p:pic>
    </p:spTree>
    <p:extLst>
      <p:ext uri="{BB962C8B-B14F-4D97-AF65-F5344CB8AC3E}">
        <p14:creationId xmlns:p14="http://schemas.microsoft.com/office/powerpoint/2010/main" val="193415914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p:cNvSpPr>
            <a:spLocks noGrp="1"/>
          </p:cNvSpPr>
          <p:nvPr>
            <p:ph type="sldNum" sz="quarter" idx="12"/>
          </p:nvPr>
        </p:nvSpPr>
        <p:spPr/>
        <p:txBody>
          <a:bodyPr/>
          <a:lstStyle/>
          <a:p>
            <a:fld id="{70F126BA-DD75-4F4D-8EDB-57DE71E39923}" type="slidenum">
              <a:rPr lang="de-DE" smtClean="0"/>
              <a:pPr/>
              <a:t>6</a:t>
            </a:fld>
            <a:endParaRPr lang="de-DE" dirty="0"/>
          </a:p>
        </p:txBody>
      </p:sp>
      <p:pic>
        <p:nvPicPr>
          <p:cNvPr id="5" name="Grafik 4"/>
          <p:cNvPicPr>
            <a:picLocks noChangeAspect="1"/>
          </p:cNvPicPr>
          <p:nvPr/>
        </p:nvPicPr>
        <p:blipFill>
          <a:blip r:embed="rId2"/>
          <a:stretch>
            <a:fillRect/>
          </a:stretch>
        </p:blipFill>
        <p:spPr>
          <a:xfrm>
            <a:off x="6879272" y="1757146"/>
            <a:ext cx="1481456" cy="1481456"/>
          </a:xfrm>
          <a:prstGeom prst="rect">
            <a:avLst/>
          </a:prstGeom>
        </p:spPr>
      </p:pic>
      <p:sp>
        <p:nvSpPr>
          <p:cNvPr id="6" name="Pfeil nach rechts 5">
            <a:hlinkClick r:id="rId3"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pic>
        <p:nvPicPr>
          <p:cNvPr id="2" name="Grafik 1"/>
          <p:cNvPicPr>
            <a:picLocks noChangeAspect="1"/>
          </p:cNvPicPr>
          <p:nvPr/>
        </p:nvPicPr>
        <p:blipFill>
          <a:blip r:embed="rId4"/>
          <a:stretch>
            <a:fillRect/>
          </a:stretch>
        </p:blipFill>
        <p:spPr>
          <a:xfrm>
            <a:off x="679992" y="985489"/>
            <a:ext cx="8096250" cy="5600700"/>
          </a:xfrm>
          <a:prstGeom prst="rect">
            <a:avLst/>
          </a:prstGeom>
        </p:spPr>
      </p:pic>
    </p:spTree>
    <p:extLst>
      <p:ext uri="{BB962C8B-B14F-4D97-AF65-F5344CB8AC3E}">
        <p14:creationId xmlns:p14="http://schemas.microsoft.com/office/powerpoint/2010/main" val="2356416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Begrifflichkeiten</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7</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Kirchliche Abkürzungen im Erzbistum Bamberg</a:t>
            </a:r>
            <a:endParaRPr lang="de-DE" sz="2000" dirty="0"/>
          </a:p>
        </p:txBody>
      </p:sp>
      <p:graphicFrame>
        <p:nvGraphicFramePr>
          <p:cNvPr id="8" name="Objekt 7"/>
          <p:cNvGraphicFramePr>
            <a:graphicFrameLocks noChangeAspect="1"/>
          </p:cNvGraphicFramePr>
          <p:nvPr>
            <p:extLst>
              <p:ext uri="{D42A27DB-BD31-4B8C-83A1-F6EECF244321}">
                <p14:modId xmlns:p14="http://schemas.microsoft.com/office/powerpoint/2010/main" val="3716642169"/>
              </p:ext>
            </p:extLst>
          </p:nvPr>
        </p:nvGraphicFramePr>
        <p:xfrm>
          <a:off x="624254" y="1947672"/>
          <a:ext cx="4728331" cy="4351527"/>
        </p:xfrm>
        <a:graphic>
          <a:graphicData uri="http://schemas.openxmlformats.org/presentationml/2006/ole">
            <mc:AlternateContent xmlns:mc="http://schemas.openxmlformats.org/markup-compatibility/2006">
              <mc:Choice xmlns:v="urn:schemas-microsoft-com:vml" Requires="v">
                <p:oleObj spid="_x0000_s1119" name="Arbeitsblatt" r:id="rId3" imgW="4895755" imgH="5152930" progId="Excel.Sheet.12">
                  <p:embed/>
                </p:oleObj>
              </mc:Choice>
              <mc:Fallback>
                <p:oleObj name="Arbeitsblatt" r:id="rId3" imgW="4895755" imgH="5152930" progId="Excel.Sheet.12">
                  <p:embed/>
                  <p:pic>
                    <p:nvPicPr>
                      <p:cNvPr id="0" name=""/>
                      <p:cNvPicPr/>
                      <p:nvPr/>
                    </p:nvPicPr>
                    <p:blipFill>
                      <a:blip r:embed="rId4"/>
                      <a:stretch>
                        <a:fillRect/>
                      </a:stretch>
                    </p:blipFill>
                    <p:spPr>
                      <a:xfrm>
                        <a:off x="624254" y="1947672"/>
                        <a:ext cx="4728331" cy="4351527"/>
                      </a:xfrm>
                      <a:prstGeom prst="rect">
                        <a:avLst/>
                      </a:prstGeom>
                    </p:spPr>
                  </p:pic>
                </p:oleObj>
              </mc:Fallback>
            </mc:AlternateContent>
          </a:graphicData>
        </a:graphic>
      </p:graphicFrame>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52585" y="3477271"/>
            <a:ext cx="3579542" cy="2681201"/>
          </a:xfrm>
          <a:prstGeom prst="rect">
            <a:avLst/>
          </a:prstGeom>
        </p:spPr>
      </p:pic>
      <p:pic>
        <p:nvPicPr>
          <p:cNvPr id="10" name="Grafik 9"/>
          <p:cNvPicPr>
            <a:picLocks noChangeAspect="1"/>
          </p:cNvPicPr>
          <p:nvPr/>
        </p:nvPicPr>
        <p:blipFill>
          <a:blip r:embed="rId6"/>
          <a:stretch>
            <a:fillRect/>
          </a:stretch>
        </p:blipFill>
        <p:spPr>
          <a:xfrm>
            <a:off x="6416869" y="2168348"/>
            <a:ext cx="1450974" cy="1450974"/>
          </a:xfrm>
          <a:prstGeom prst="rect">
            <a:avLst/>
          </a:prstGeom>
          <a:scene3d>
            <a:camera prst="orthographicFront">
              <a:rot lat="0" lon="10800000" rev="0"/>
            </a:camera>
            <a:lightRig rig="threePt" dir="t"/>
          </a:scene3d>
        </p:spPr>
      </p:pic>
      <p:sp>
        <p:nvSpPr>
          <p:cNvPr id="11" name="Pfeil nach rechts 10">
            <a:hlinkClick r:id="rId7"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1073915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Rechte und Pflichten im Arbeitsverhältnis </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8</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a:t>Einschlägige Vorschriften</a:t>
            </a:r>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0367" y="2080763"/>
            <a:ext cx="1103963" cy="1159625"/>
          </a:xfrm>
          <a:prstGeom prst="rect">
            <a:avLst/>
          </a:prstGeom>
        </p:spPr>
      </p:pic>
      <p:sp>
        <p:nvSpPr>
          <p:cNvPr id="8" name="Textfeld 7"/>
          <p:cNvSpPr txBox="1"/>
          <p:nvPr/>
        </p:nvSpPr>
        <p:spPr>
          <a:xfrm>
            <a:off x="1550593" y="1965652"/>
            <a:ext cx="7132321" cy="1200329"/>
          </a:xfrm>
          <a:prstGeom prst="rect">
            <a:avLst/>
          </a:prstGeom>
          <a:noFill/>
        </p:spPr>
        <p:txBody>
          <a:bodyPr wrap="square" rtlCol="0">
            <a:spAutoFit/>
          </a:bodyPr>
          <a:lstStyle/>
          <a:p>
            <a:r>
              <a:rPr lang="de-DE" dirty="0"/>
              <a:t>Aus </a:t>
            </a:r>
            <a:r>
              <a:rPr lang="de-DE" dirty="0" smtClean="0"/>
              <a:t>ihrem </a:t>
            </a:r>
            <a:r>
              <a:rPr lang="de-DE" dirty="0"/>
              <a:t>Arbeitsvertrag </a:t>
            </a:r>
            <a:r>
              <a:rPr lang="de-DE" dirty="0" smtClean="0"/>
              <a:t>und diesem zu Grunde liegenden </a:t>
            </a:r>
            <a:r>
              <a:rPr lang="de-DE" dirty="0" err="1" smtClean="0"/>
              <a:t>Arbeitsver-tragsrecht</a:t>
            </a:r>
            <a:r>
              <a:rPr lang="de-DE" dirty="0" smtClean="0"/>
              <a:t> </a:t>
            </a:r>
            <a:r>
              <a:rPr lang="de-DE" dirty="0"/>
              <a:t>der bayerischen </a:t>
            </a:r>
            <a:r>
              <a:rPr lang="de-DE" dirty="0" smtClean="0"/>
              <a:t>Diözesen (ABD) ergeben </a:t>
            </a:r>
            <a:r>
              <a:rPr lang="de-DE" dirty="0"/>
              <a:t>sich </a:t>
            </a:r>
            <a:r>
              <a:rPr lang="de-DE" dirty="0" smtClean="0"/>
              <a:t>die </a:t>
            </a:r>
            <a:r>
              <a:rPr lang="de-DE" dirty="0"/>
              <a:t>Rechte und Pflichten für Arbeitnehmer und </a:t>
            </a:r>
            <a:r>
              <a:rPr lang="de-DE" dirty="0" smtClean="0"/>
              <a:t>Arbeitgeber, z. B. für Entgelt, Urlaub, Arbeitsbefreiung und dergleichen.</a:t>
            </a:r>
            <a:endParaRPr lang="de-DE" dirty="0"/>
          </a:p>
        </p:txBody>
      </p:sp>
      <p:pic>
        <p:nvPicPr>
          <p:cNvPr id="12" name="Grafik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676" y="3240389"/>
            <a:ext cx="934699" cy="1089394"/>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4" name="Rechteck 13"/>
          <p:cNvSpPr/>
          <p:nvPr/>
        </p:nvSpPr>
        <p:spPr>
          <a:xfrm>
            <a:off x="1573259" y="3240389"/>
            <a:ext cx="7113538" cy="108939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Das „</a:t>
            </a:r>
            <a:r>
              <a:rPr lang="de-DE" dirty="0" smtClean="0">
                <a:hlinkClick r:id="rId5"/>
              </a:rPr>
              <a:t>Arbeitsvertragsrecht </a:t>
            </a:r>
            <a:r>
              <a:rPr lang="de-DE" dirty="0">
                <a:hlinkClick r:id="rId5"/>
              </a:rPr>
              <a:t>der bayerischen </a:t>
            </a:r>
            <a:r>
              <a:rPr lang="de-DE" dirty="0" smtClean="0">
                <a:hlinkClick r:id="rId5"/>
              </a:rPr>
              <a:t>Diözesen</a:t>
            </a:r>
            <a:r>
              <a:rPr lang="de-DE" dirty="0" smtClean="0"/>
              <a:t>” (ABD) ist ein von ei-</a:t>
            </a:r>
            <a:r>
              <a:rPr lang="de-DE" dirty="0" err="1" smtClean="0"/>
              <a:t>ner</a:t>
            </a:r>
            <a:r>
              <a:rPr lang="de-DE" dirty="0" smtClean="0"/>
              <a:t> </a:t>
            </a:r>
            <a:r>
              <a:rPr lang="de-DE" dirty="0"/>
              <a:t>Kommission (</a:t>
            </a:r>
            <a:r>
              <a:rPr lang="de-DE" dirty="0">
                <a:hlinkClick r:id="rId6"/>
              </a:rPr>
              <a:t>KODA</a:t>
            </a:r>
            <a:r>
              <a:rPr lang="de-DE" dirty="0" smtClean="0"/>
              <a:t>) zwischen Arbeitnehmer- und Arbeitgebern </a:t>
            </a:r>
            <a:r>
              <a:rPr lang="de-DE" dirty="0" err="1" smtClean="0"/>
              <a:t>ausge-handeltes</a:t>
            </a:r>
            <a:r>
              <a:rPr lang="de-DE" dirty="0" smtClean="0"/>
              <a:t>,  kircheneigenes Arbeitsvertragswerk, dem Tarifvertrag für den öffentlichen Dienst für kommunale Arbeitgeber (</a:t>
            </a:r>
            <a:r>
              <a:rPr lang="de-DE" dirty="0" err="1" smtClean="0"/>
              <a:t>VkA</a:t>
            </a:r>
            <a:r>
              <a:rPr lang="de-DE" dirty="0" smtClean="0"/>
              <a:t>) folgend.</a:t>
            </a:r>
            <a:endParaRPr lang="de-DE" dirty="0"/>
          </a:p>
        </p:txBody>
      </p:sp>
      <p:pic>
        <p:nvPicPr>
          <p:cNvPr id="16" name="Grafik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676" y="4406430"/>
            <a:ext cx="934699" cy="86058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8" name="Rechteck 17"/>
          <p:cNvSpPr/>
          <p:nvPr/>
        </p:nvSpPr>
        <p:spPr>
          <a:xfrm>
            <a:off x="1569376" y="4406430"/>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solidFill>
                  <a:schemeClr val="tx1"/>
                </a:solidFill>
              </a:rPr>
              <a:t>Mit der </a:t>
            </a:r>
            <a:r>
              <a:rPr lang="de-DE" dirty="0" smtClean="0">
                <a:solidFill>
                  <a:schemeClr val="tx1"/>
                </a:solidFill>
                <a:hlinkClick r:id="rId8"/>
              </a:rPr>
              <a:t>Zeitschrift KODA-Kompass</a:t>
            </a:r>
            <a:r>
              <a:rPr lang="de-DE" dirty="0" smtClean="0">
                <a:solidFill>
                  <a:schemeClr val="tx1"/>
                </a:solidFill>
              </a:rPr>
              <a:t> werden aktuelle und grundsätzliche Themen des Arbeitsrechts aufgegriffen und erklärt. Die Ausgaben werden regelmäßig zugeschickt, stehen aber auch online zum Download bereit.</a:t>
            </a:r>
            <a:endParaRPr lang="de-DE" dirty="0">
              <a:solidFill>
                <a:schemeClr val="tx1"/>
              </a:solidFill>
            </a:endParaRPr>
          </a:p>
        </p:txBody>
      </p:sp>
      <p:pic>
        <p:nvPicPr>
          <p:cNvPr id="13" name="Grafik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67" y="5343659"/>
            <a:ext cx="922156" cy="860581"/>
          </a:xfrm>
          <a:prstGeom prst="rect">
            <a:avLst/>
          </a:prstGeom>
          <a:solidFill>
            <a:schemeClr val="accent1">
              <a:lumMod val="40000"/>
              <a:lumOff val="60000"/>
            </a:schemeClr>
          </a:solidFill>
          <a:ln>
            <a:noFill/>
          </a:ln>
          <a:effectLst>
            <a:outerShdw blurRad="50800" dist="38100" dir="8100000" algn="tr" rotWithShape="0">
              <a:prstClr val="black">
                <a:alpha val="40000"/>
              </a:prstClr>
            </a:outerShdw>
          </a:effectLst>
        </p:spPr>
      </p:pic>
      <p:sp>
        <p:nvSpPr>
          <p:cNvPr id="15" name="Rechteck 14"/>
          <p:cNvSpPr/>
          <p:nvPr/>
        </p:nvSpPr>
        <p:spPr>
          <a:xfrm>
            <a:off x="1550593" y="5343659"/>
            <a:ext cx="7113538" cy="860581"/>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spc="-10" dirty="0" smtClean="0"/>
              <a:t>Vorlagen</a:t>
            </a:r>
            <a:r>
              <a:rPr lang="de-DE" spc="-10" dirty="0"/>
              <a:t>, Prozessbeschreibungen, Checklisten </a:t>
            </a:r>
            <a:r>
              <a:rPr lang="de-DE" spc="-10" dirty="0" smtClean="0"/>
              <a:t>und Formulare </a:t>
            </a:r>
            <a:r>
              <a:rPr lang="de-DE" spc="-10" dirty="0"/>
              <a:t>finden Sie </a:t>
            </a:r>
            <a:r>
              <a:rPr lang="de-DE" spc="-10" dirty="0" smtClean="0"/>
              <a:t>im </a:t>
            </a:r>
            <a:r>
              <a:rPr lang="de-DE" spc="-10" dirty="0" smtClean="0">
                <a:hlinkClick r:id="rId10"/>
              </a:rPr>
              <a:t>Bistumshandbuch</a:t>
            </a:r>
            <a:r>
              <a:rPr lang="de-DE" spc="-10" dirty="0" smtClean="0"/>
              <a:t>. Bitte dort zunächst das Erklärvideo unten rechts an-sehen</a:t>
            </a:r>
            <a:r>
              <a:rPr lang="de-DE" spc="-10" dirty="0"/>
              <a:t>! (Kitas </a:t>
            </a:r>
            <a:r>
              <a:rPr lang="de-DE" spc="-10" dirty="0" smtClean="0"/>
              <a:t>haben bis zur IT-Umstellung über das Pfarrbüro </a:t>
            </a:r>
            <a:r>
              <a:rPr lang="de-DE" spc="-10" dirty="0"/>
              <a:t>Zugang.)</a:t>
            </a:r>
          </a:p>
        </p:txBody>
      </p:sp>
      <p:sp>
        <p:nvSpPr>
          <p:cNvPr id="17" name="Pfeil nach rechts 16">
            <a:hlinkClick r:id="rId11"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30320155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z="3600" dirty="0" smtClean="0"/>
              <a:t>Rechte und Pflichten im Arbeitsverhältnis </a:t>
            </a:r>
            <a:endParaRPr lang="de-DE" sz="3600" dirty="0"/>
          </a:p>
        </p:txBody>
      </p:sp>
      <p:sp>
        <p:nvSpPr>
          <p:cNvPr id="3" name="Foliennummernplatzhalter 2"/>
          <p:cNvSpPr>
            <a:spLocks noGrp="1"/>
          </p:cNvSpPr>
          <p:nvPr>
            <p:ph type="sldNum" sz="quarter" idx="12"/>
          </p:nvPr>
        </p:nvSpPr>
        <p:spPr/>
        <p:txBody>
          <a:bodyPr/>
          <a:lstStyle/>
          <a:p>
            <a:fld id="{70F126BA-DD75-4F4D-8EDB-57DE71E39923}" type="slidenum">
              <a:rPr lang="de-DE" smtClean="0"/>
              <a:pPr/>
              <a:t>9</a:t>
            </a:fld>
            <a:endParaRPr lang="de-DE" dirty="0"/>
          </a:p>
        </p:txBody>
      </p:sp>
      <p:sp>
        <p:nvSpPr>
          <p:cNvPr id="4" name="Textplatzhalter 3"/>
          <p:cNvSpPr>
            <a:spLocks noGrp="1"/>
          </p:cNvSpPr>
          <p:nvPr>
            <p:ph type="body" sz="quarter" idx="13"/>
          </p:nvPr>
        </p:nvSpPr>
        <p:spPr>
          <a:xfrm>
            <a:off x="624254" y="1606551"/>
            <a:ext cx="8062547" cy="341121"/>
          </a:xfrm>
        </p:spPr>
        <p:txBody>
          <a:bodyPr>
            <a:normAutofit/>
          </a:bodyPr>
          <a:lstStyle/>
          <a:p>
            <a:r>
              <a:rPr lang="de-DE" sz="2000" dirty="0" smtClean="0"/>
              <a:t>Fort- und Weiterbildung</a:t>
            </a:r>
            <a:endParaRPr lang="de-DE" sz="2000" dirty="0"/>
          </a:p>
        </p:txBody>
      </p:sp>
      <p:pic>
        <p:nvPicPr>
          <p:cNvPr id="7" name="Grafik 6" descr="lebenmitdemcoronavirus1"/>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4800"/>
          <a:stretch/>
        </p:blipFill>
        <p:spPr>
          <a:xfrm>
            <a:off x="620367" y="2080763"/>
            <a:ext cx="1103963" cy="1159625"/>
          </a:xfrm>
          <a:prstGeom prst="rect">
            <a:avLst/>
          </a:prstGeom>
        </p:spPr>
      </p:pic>
      <p:sp>
        <p:nvSpPr>
          <p:cNvPr id="8" name="Textfeld 7"/>
          <p:cNvSpPr txBox="1"/>
          <p:nvPr/>
        </p:nvSpPr>
        <p:spPr>
          <a:xfrm>
            <a:off x="1550593" y="1965652"/>
            <a:ext cx="7132321" cy="1200329"/>
          </a:xfrm>
          <a:prstGeom prst="rect">
            <a:avLst/>
          </a:prstGeom>
          <a:noFill/>
        </p:spPr>
        <p:txBody>
          <a:bodyPr wrap="square" rtlCol="0">
            <a:spAutoFit/>
          </a:bodyPr>
          <a:lstStyle/>
          <a:p>
            <a:r>
              <a:rPr lang="de-DE" dirty="0" smtClean="0"/>
              <a:t>Es ist uns </a:t>
            </a:r>
            <a:r>
              <a:rPr lang="de-DE" dirty="0"/>
              <a:t>ein Anliegen, dass unsere Mitarbeitenden für Ihre alltägliche Arbeit </a:t>
            </a:r>
            <a:r>
              <a:rPr lang="de-DE" dirty="0" smtClean="0"/>
              <a:t>bestmöglich </a:t>
            </a:r>
            <a:r>
              <a:rPr lang="de-DE" dirty="0"/>
              <a:t>qualifiziert sind</a:t>
            </a:r>
            <a:r>
              <a:rPr lang="de-DE" dirty="0" smtClean="0"/>
              <a:t>. Wir </a:t>
            </a:r>
            <a:r>
              <a:rPr lang="de-DE" dirty="0"/>
              <a:t>möchten </a:t>
            </a:r>
            <a:r>
              <a:rPr lang="de-DE" dirty="0" smtClean="0"/>
              <a:t>Sie daher motivieren</a:t>
            </a:r>
            <a:r>
              <a:rPr lang="de-DE" dirty="0"/>
              <a:t>, sich durch Fortbildungen beruflich weiterzuentwickeln, um Ihre Tätigkeit stets zeitgemäß und effektiv ausführen zu können. </a:t>
            </a:r>
          </a:p>
        </p:txBody>
      </p:sp>
      <p:sp>
        <p:nvSpPr>
          <p:cNvPr id="17" name="Rechteck 16"/>
          <p:cNvSpPr/>
          <p:nvPr/>
        </p:nvSpPr>
        <p:spPr>
          <a:xfrm>
            <a:off x="1577148" y="3321308"/>
            <a:ext cx="7113539" cy="632424"/>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§5 und 5a ABD regeln die Qualifizierung. Für einige Berufsgruppen gibt es Abweichungen durch besondere Ordnungen. (S. a. nachfolgende Folien.)</a:t>
            </a:r>
            <a:endParaRPr lang="de-DE" dirty="0"/>
          </a:p>
        </p:txBody>
      </p:sp>
      <p:pic>
        <p:nvPicPr>
          <p:cNvPr id="19" name="Grafik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142" y="3336328"/>
            <a:ext cx="949006" cy="602383"/>
          </a:xfrm>
          <a:prstGeom prst="rect">
            <a:avLst/>
          </a:prstGeom>
          <a:effectLst>
            <a:outerShdw blurRad="50800" dist="38100" dir="8100000" algn="tr" rotWithShape="0">
              <a:prstClr val="black">
                <a:alpha val="40000"/>
              </a:prstClr>
            </a:outerShdw>
          </a:effectLst>
        </p:spPr>
      </p:pic>
      <p:pic>
        <p:nvPicPr>
          <p:cNvPr id="20" name="Grafik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367" y="4057564"/>
            <a:ext cx="960666" cy="593934"/>
          </a:xfrm>
          <a:prstGeom prst="rect">
            <a:avLst/>
          </a:prstGeom>
          <a:effectLst>
            <a:outerShdw blurRad="50800" dist="38100" dir="8100000" algn="tr" rotWithShape="0">
              <a:prstClr val="black">
                <a:alpha val="40000"/>
              </a:prstClr>
            </a:outerShdw>
          </a:effectLst>
        </p:spPr>
      </p:pic>
      <p:sp>
        <p:nvSpPr>
          <p:cNvPr id="21" name="Rechteck 20"/>
          <p:cNvSpPr/>
          <p:nvPr/>
        </p:nvSpPr>
        <p:spPr>
          <a:xfrm>
            <a:off x="1581033" y="4044475"/>
            <a:ext cx="7113538"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Qualifizierung ist Teil der </a:t>
            </a:r>
            <a:r>
              <a:rPr lang="de-DE" dirty="0" smtClean="0">
                <a:hlinkClick r:id="rId6"/>
              </a:rPr>
              <a:t>Personalentwicklung</a:t>
            </a:r>
            <a:r>
              <a:rPr lang="de-DE" dirty="0" smtClean="0"/>
              <a:t>. Für die unterschiedlichen Berufsgruppen gibt es sowohl allgemeine als auch spezifische Angebote. </a:t>
            </a:r>
            <a:endParaRPr lang="de-DE" dirty="0"/>
          </a:p>
        </p:txBody>
      </p:sp>
      <p:sp>
        <p:nvSpPr>
          <p:cNvPr id="22" name="Rechteck 21"/>
          <p:cNvSpPr/>
          <p:nvPr/>
        </p:nvSpPr>
        <p:spPr>
          <a:xfrm>
            <a:off x="1562252" y="4755886"/>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Für die Qualifizierung, Fort- und Weiterbildungsangebote der unterschied-</a:t>
            </a:r>
            <a:r>
              <a:rPr lang="de-DE" dirty="0" err="1" smtClean="0"/>
              <a:t>lichen</a:t>
            </a:r>
            <a:r>
              <a:rPr lang="de-DE" dirty="0" smtClean="0"/>
              <a:t> Berufsgruppen sind </a:t>
            </a:r>
            <a:r>
              <a:rPr lang="de-DE" dirty="0" smtClean="0">
                <a:hlinkClick r:id="rId7"/>
              </a:rPr>
              <a:t>Ansprechpersonen</a:t>
            </a:r>
            <a:r>
              <a:rPr lang="de-DE" dirty="0" smtClean="0"/>
              <a:t> benannt.</a:t>
            </a:r>
            <a:endParaRPr lang="de-DE" dirty="0"/>
          </a:p>
        </p:txBody>
      </p:sp>
      <p:sp>
        <p:nvSpPr>
          <p:cNvPr id="23" name="Rechteck 22"/>
          <p:cNvSpPr/>
          <p:nvPr/>
        </p:nvSpPr>
        <p:spPr>
          <a:xfrm>
            <a:off x="1558365" y="5484407"/>
            <a:ext cx="7132319" cy="624132"/>
          </a:xfrm>
          <a:prstGeom prst="rect">
            <a:avLst/>
          </a:prstGeom>
          <a:solidFill>
            <a:schemeClr val="accent1">
              <a:lumMod val="20000"/>
              <a:lumOff val="80000"/>
            </a:schemeClr>
          </a:solidFill>
          <a:ln>
            <a:no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just"/>
            <a:r>
              <a:rPr lang="de-DE" dirty="0" smtClean="0"/>
              <a:t>Unsere neue Lernplattform ist noch im Aufbau. Sobald wir diese zur Verfügung stellen können, erhalten Sie im Intranet Nachricht.</a:t>
            </a:r>
            <a:endParaRPr lang="de-DE" dirty="0"/>
          </a:p>
        </p:txBody>
      </p:sp>
      <p:pic>
        <p:nvPicPr>
          <p:cNvPr id="24" name="Grafik 2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2029" y="5484407"/>
            <a:ext cx="945119" cy="624131"/>
          </a:xfrm>
          <a:prstGeom prst="rect">
            <a:avLst/>
          </a:prstGeom>
          <a:effectLst>
            <a:outerShdw blurRad="50800" dist="38100" dir="8100000" algn="tr" rotWithShape="0">
              <a:prstClr val="black">
                <a:alpha val="40000"/>
              </a:prstClr>
            </a:outerShdw>
          </a:effectLst>
        </p:spPr>
      </p:pic>
      <p:pic>
        <p:nvPicPr>
          <p:cNvPr id="25" name="Grafik 2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2029" y="4755887"/>
            <a:ext cx="949004" cy="624132"/>
          </a:xfrm>
          <a:prstGeom prst="rect">
            <a:avLst/>
          </a:prstGeom>
          <a:effectLst>
            <a:outerShdw blurRad="50800" dist="38100" dir="8100000" algn="tr" rotWithShape="0">
              <a:prstClr val="black">
                <a:alpha val="40000"/>
              </a:prstClr>
            </a:outerShdw>
          </a:effectLst>
        </p:spPr>
      </p:pic>
      <p:sp>
        <p:nvSpPr>
          <p:cNvPr id="15" name="Pfeil nach rechts 14">
            <a:hlinkClick r:id="rId10" action="ppaction://hlinksldjump"/>
          </p:cNvPr>
          <p:cNvSpPr/>
          <p:nvPr/>
        </p:nvSpPr>
        <p:spPr>
          <a:xfrm>
            <a:off x="7575649" y="6299200"/>
            <a:ext cx="774969" cy="365126"/>
          </a:xfrm>
          <a:prstGeom prst="rightArrow">
            <a:avLst/>
          </a:prstGeom>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r>
              <a:rPr lang="de-DE" sz="1200" dirty="0" smtClean="0">
                <a:solidFill>
                  <a:schemeClr val="tx1"/>
                </a:solidFill>
              </a:rPr>
              <a:t>weiter</a:t>
            </a:r>
            <a:endParaRPr lang="de-DE" sz="1200" dirty="0">
              <a:solidFill>
                <a:schemeClr val="tx1"/>
              </a:solidFill>
            </a:endParaRPr>
          </a:p>
        </p:txBody>
      </p:sp>
    </p:spTree>
    <p:extLst>
      <p:ext uri="{BB962C8B-B14F-4D97-AF65-F5344CB8AC3E}">
        <p14:creationId xmlns:p14="http://schemas.microsoft.com/office/powerpoint/2010/main" val="133373954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Design">
  <a:themeElements>
    <a:clrScheme name="EOB">
      <a:dk1>
        <a:sysClr val="windowText" lastClr="000000"/>
      </a:dk1>
      <a:lt1>
        <a:srgbClr val="FFFFFF"/>
      </a:lt1>
      <a:dk2>
        <a:srgbClr val="9B3540"/>
      </a:dk2>
      <a:lt2>
        <a:srgbClr val="FDD5A5"/>
      </a:lt2>
      <a:accent1>
        <a:srgbClr val="9B3540"/>
      </a:accent1>
      <a:accent2>
        <a:srgbClr val="FDD5A5"/>
      </a:accent2>
      <a:accent3>
        <a:srgbClr val="522583"/>
      </a:accent3>
      <a:accent4>
        <a:srgbClr val="008DD1"/>
      </a:accent4>
      <a:accent5>
        <a:srgbClr val="00A8B0"/>
      </a:accent5>
      <a:accent6>
        <a:srgbClr val="F3920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Vordruck" ma:contentTypeID="0x0101009781BAAA355F44EDBD7130349B38E76400F2407754E242F2408773807944A9E172" ma:contentTypeVersion="1" ma:contentTypeDescription="Ein neues Dokument erstellen." ma:contentTypeScope="" ma:versionID="6ac6d72f4230b290de409768a723d99a">
  <xsd:schema xmlns:xsd="http://www.w3.org/2001/XMLSchema" xmlns:xs="http://www.w3.org/2001/XMLSchema" xmlns:p="http://schemas.microsoft.com/office/2006/metadata/properties" xmlns:ns2="3bcd66ce-7d64-4b2d-bd31-dbe2d374d50f" targetNamespace="http://schemas.microsoft.com/office/2006/metadata/properties" ma:root="true" ma:fieldsID="55acf0666496e4d2dc97dae7707611fa" ns2:_="">
    <xsd:import namespace="3bcd66ce-7d64-4b2d-bd31-dbe2d374d50f"/>
    <xsd:element name="properties">
      <xsd:complexType>
        <xsd:sequence>
          <xsd:element name="documentManagement">
            <xsd:complexType>
              <xsd:all>
                <xsd:element ref="ns2:fws_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cd66ce-7d64-4b2d-bd31-dbe2d374d50f" elementFormDefault="qualified">
    <xsd:import namespace="http://schemas.microsoft.com/office/2006/documentManagement/types"/>
    <xsd:import namespace="http://schemas.microsoft.com/office/infopath/2007/PartnerControls"/>
    <xsd:element name="fws_Description" ma:index="8" nillable="true" ma:displayName="Beschreibung" ma:internalName="fws_Descripti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fws_Description xmlns="3bcd66ce-7d64-4b2d-bd31-dbe2d374d50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A6AF3E9-2E09-4DC8-A55A-4F8B32AFD6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cd66ce-7d64-4b2d-bd31-dbe2d374d50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6168D42-9B6A-44EA-8BF7-A379005A9E44}">
  <ds:schemaRefs>
    <ds:schemaRef ds:uri="http://schemas.microsoft.com/office/infopath/2007/PartnerControls"/>
    <ds:schemaRef ds:uri="http://purl.org/dc/term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3bcd66ce-7d64-4b2d-bd31-dbe2d374d50f"/>
    <ds:schemaRef ds:uri="http://www.w3.org/XML/1998/namespace"/>
    <ds:schemaRef ds:uri="http://purl.org/dc/dcmitype/"/>
  </ds:schemaRefs>
</ds:datastoreItem>
</file>

<file path=customXml/itemProps3.xml><?xml version="1.0" encoding="utf-8"?>
<ds:datastoreItem xmlns:ds="http://schemas.openxmlformats.org/officeDocument/2006/customXml" ds:itemID="{A18E8D97-37AF-4465-90D5-90D9C515A6B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PowerPoint_ErzbistumBamberg (1)</Template>
  <TotalTime>0</TotalTime>
  <Words>4892</Words>
  <Application>Microsoft Office PowerPoint</Application>
  <PresentationFormat>Bildschirmpräsentation (4:3)</PresentationFormat>
  <Paragraphs>434</Paragraphs>
  <Slides>52</Slides>
  <Notes>8</Notes>
  <HiddenSlides>0</HiddenSlides>
  <MMClips>0</MMClips>
  <ScaleCrop>false</ScaleCrop>
  <HeadingPairs>
    <vt:vector size="8" baseType="variant">
      <vt:variant>
        <vt:lpstr>Verwendete Schriftarten</vt:lpstr>
      </vt:variant>
      <vt:variant>
        <vt:i4>7</vt:i4>
      </vt:variant>
      <vt:variant>
        <vt:lpstr>Design</vt:lpstr>
      </vt:variant>
      <vt:variant>
        <vt:i4>2</vt:i4>
      </vt:variant>
      <vt:variant>
        <vt:lpstr>Eingebettete OLE-Server</vt:lpstr>
      </vt:variant>
      <vt:variant>
        <vt:i4>1</vt:i4>
      </vt:variant>
      <vt:variant>
        <vt:lpstr>Folientitel</vt:lpstr>
      </vt:variant>
      <vt:variant>
        <vt:i4>52</vt:i4>
      </vt:variant>
    </vt:vector>
  </HeadingPairs>
  <TitlesOfParts>
    <vt:vector size="62" baseType="lpstr">
      <vt:lpstr>ＭＳ Ｐゴシック</vt:lpstr>
      <vt:lpstr>ＭＳ Ｐゴシック</vt:lpstr>
      <vt:lpstr>Arial</vt:lpstr>
      <vt:lpstr>Calibri</vt:lpstr>
      <vt:lpstr>Calibri Light</vt:lpstr>
      <vt:lpstr>Tekton Pro Ext</vt:lpstr>
      <vt:lpstr>Wingdings</vt:lpstr>
      <vt:lpstr>Office-Design</vt:lpstr>
      <vt:lpstr>Office</vt:lpstr>
      <vt:lpstr>Microsoft Excel-Arbeitsblatt</vt:lpstr>
      <vt:lpstr>Starten Sie jetzt die Bildschirmpräsentation!</vt:lpstr>
      <vt:lpstr>PowerPoint-Präsentation</vt:lpstr>
      <vt:lpstr>Herzlich Willkommen!</vt:lpstr>
      <vt:lpstr>Dürfen wir vorstellen?   </vt:lpstr>
      <vt:lpstr>Dürfen wir vorstellen?   </vt:lpstr>
      <vt:lpstr>PowerPoint-Präsentation</vt:lpstr>
      <vt:lpstr>Begrifflichkeiten</vt:lpstr>
      <vt:lpstr>Rechte und Pflichten im Arbeitsverhältnis </vt:lpstr>
      <vt:lpstr>Rechte und Pflichten im Arbeitsverhältnis </vt:lpstr>
      <vt:lpstr>Nützliches</vt:lpstr>
      <vt:lpstr>Nützliches</vt:lpstr>
      <vt:lpstr>Sie sind eine Bereicherung!</vt:lpstr>
      <vt:lpstr>Sie sind im Bereich der MAV-Verwaltung</vt:lpstr>
      <vt:lpstr>Willkommen in Bamberg</vt:lpstr>
      <vt:lpstr>Willkommen in Bamberg</vt:lpstr>
      <vt:lpstr>Willkommen in Bamberg</vt:lpstr>
      <vt:lpstr>Dienstvereinbarungen?!</vt:lpstr>
      <vt:lpstr>Betriebliche Aktivitäten</vt:lpstr>
      <vt:lpstr>Gesundheitsförderung</vt:lpstr>
      <vt:lpstr>Gesundheitsförderung</vt:lpstr>
      <vt:lpstr>Gut zu wissen</vt:lpstr>
      <vt:lpstr>Gut zu wissen</vt:lpstr>
      <vt:lpstr>Business-knigge </vt:lpstr>
      <vt:lpstr>Büroausstattung und Beschaffungswesen</vt:lpstr>
      <vt:lpstr>Informationstechnik</vt:lpstr>
      <vt:lpstr>Informationstechnik</vt:lpstr>
      <vt:lpstr>Informationstechnik</vt:lpstr>
      <vt:lpstr>Informationstechnik</vt:lpstr>
      <vt:lpstr>Informationstechnik</vt:lpstr>
      <vt:lpstr>Vorgaben</vt:lpstr>
      <vt:lpstr>Vorgaben</vt:lpstr>
      <vt:lpstr>Vorgaben</vt:lpstr>
      <vt:lpstr>Nützliches</vt:lpstr>
      <vt:lpstr>Fort- und Weiterbildung</vt:lpstr>
      <vt:lpstr>Ausbildung</vt:lpstr>
      <vt:lpstr>Sie sind eine Bereicherung!</vt:lpstr>
      <vt:lpstr>Sie sind im Pfarrbüro beschäftigt?</vt:lpstr>
      <vt:lpstr>Sie sind im Pfarrbüro beschäftigt?</vt:lpstr>
      <vt:lpstr>Sie sind im Pfarrbüro beschäftigt?</vt:lpstr>
      <vt:lpstr>Sie sind in Pfarrbüro beschäftigt?</vt:lpstr>
      <vt:lpstr>Sie sind im Bereich der Kitas beschäftigt?</vt:lpstr>
      <vt:lpstr>Sie sind als Kirchenmusiker/-in beschäftigt?</vt:lpstr>
      <vt:lpstr>Sie sind als Mesner/-in beschäftigt?</vt:lpstr>
      <vt:lpstr>Sie sind als Religionslehrer/-in beschäftigt?</vt:lpstr>
      <vt:lpstr>Sie sind im Pastoralen Dienst?</vt:lpstr>
      <vt:lpstr>Sie sind im Pastoralen Dienst?</vt:lpstr>
      <vt:lpstr>Sie sind im Pastoralen Dienst?</vt:lpstr>
      <vt:lpstr>PowerPoint-Präsentation</vt:lpstr>
      <vt:lpstr>PowerPoint-Präsentation</vt:lpstr>
      <vt:lpstr>PowerPoint-Präsentation</vt:lpstr>
      <vt:lpstr>PowerPoint-Präsentation</vt:lpstr>
      <vt:lpstr>Vielen Dank für Ihre Aufmerksamkeit</vt:lpstr>
    </vt:vector>
  </TitlesOfParts>
  <Company>medienreaktor GmbH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Tanja Schwarz</dc:creator>
  <cp:lastModifiedBy>Bauer, Andrea</cp:lastModifiedBy>
  <cp:revision>527</cp:revision>
  <dcterms:created xsi:type="dcterms:W3CDTF">2016-07-20T10:50:58Z</dcterms:created>
  <dcterms:modified xsi:type="dcterms:W3CDTF">2023-09-20T10:45:10Z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0x0101009781BAAA355F44EDBD7130349B38E76400F2407754E242F2408773807944A9E172</vt:lpwstr>
  </property>
</Properties>
</file>